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82"/>
  </p:notes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82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C7CA52-A658-426C-AAB4-07FA7F4EFC8E}" type="datetimeFigureOut">
              <a:rPr lang="ru-RU" smtClean="0"/>
              <a:t>31.03.2013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592BC5-1D2F-475B-AE5B-97435B2CD529}" type="slidenum">
              <a:rPr lang="ru-RU" smtClean="0"/>
              <a:t>‹#›</a:t>
            </a:fld>
            <a:endParaRPr lang="ru-RU"/>
          </a:p>
        </p:txBody>
      </p:sp>
    </p:spTree>
    <p:extLst>
      <p:ext uri="{BB962C8B-B14F-4D97-AF65-F5344CB8AC3E}">
        <p14:creationId xmlns:p14="http://schemas.microsoft.com/office/powerpoint/2010/main" val="2936714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041E93A1-5DAD-4A5F-A974-AC29CB9DA00A}" type="datetime1">
              <a:rPr lang="ru-RU" smtClean="0"/>
              <a:t>31.03.2013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56FA1BE5-3D63-43AB-B6AA-74DC0F569B4E}"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0B3F4AC-7D25-4216-BF47-51F3ED22308A}" type="datetime1">
              <a:rPr lang="ru-RU" smtClean="0"/>
              <a:t>31.03.2013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6FA1BE5-3D63-43AB-B6AA-74DC0F569B4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6F1D60B-8CBB-40F3-B98A-52B3BDB95A7C}" type="datetime1">
              <a:rPr lang="ru-RU" smtClean="0"/>
              <a:t>31.03.2013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6FA1BE5-3D63-43AB-B6AA-74DC0F569B4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E9D11D4-D659-4014-A9E4-6D529B88096A}" type="datetime1">
              <a:rPr lang="ru-RU" smtClean="0"/>
              <a:t>31.03.2013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6FA1BE5-3D63-43AB-B6AA-74DC0F569B4E}"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6EFD348A-A29D-44C5-B72E-3C0C954EE4FC}" type="datetime1">
              <a:rPr lang="ru-RU" smtClean="0"/>
              <a:t>31.03.2013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6FA1BE5-3D63-43AB-B6AA-74DC0F569B4E}"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D885F19-8D1F-4918-AE71-D4488906C337}" type="datetime1">
              <a:rPr lang="ru-RU" smtClean="0"/>
              <a:t>31.03.2013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6FA1BE5-3D63-43AB-B6AA-74DC0F569B4E}"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23C100A-1E06-4788-910E-06A2248A1D64}" type="datetime1">
              <a:rPr lang="ru-RU" smtClean="0"/>
              <a:t>31.03.2013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56FA1BE5-3D63-43AB-B6AA-74DC0F569B4E}"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AFB7F992-DBAF-419F-92A3-CC8A77A978D6}" type="datetime1">
              <a:rPr lang="ru-RU" smtClean="0"/>
              <a:t>31.03.2013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6FA1BE5-3D63-43AB-B6AA-74DC0F569B4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CFC57816-FA04-42A9-8E99-036DA3B3F6E0}" type="datetime1">
              <a:rPr lang="ru-RU" smtClean="0"/>
              <a:t>31.03.2013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56FA1BE5-3D63-43AB-B6AA-74DC0F569B4E}"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C5F7FD5-79D7-4663-A3E7-24FA259FF646}" type="datetime1">
              <a:rPr lang="ru-RU" smtClean="0"/>
              <a:t>31.03.2013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6FA1BE5-3D63-43AB-B6AA-74DC0F569B4E}"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DBFF8D64-18E5-4500-B035-171107BAFA38}" type="datetime1">
              <a:rPr lang="ru-RU" smtClean="0"/>
              <a:t>31.03.2013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6FA1BE5-3D63-43AB-B6AA-74DC0F569B4E}"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F208702-E2EF-4463-8EE5-847CDDF81877}" type="datetime1">
              <a:rPr lang="ru-RU" smtClean="0"/>
              <a:t>31.03.2013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6FA1BE5-3D63-43AB-B6AA-74DC0F569B4E}"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r>
              <a:rPr lang="ru-RU" dirty="0"/>
              <a:t>Карбюраторы, форсунки</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a:t>
            </a:fld>
            <a:endParaRPr lang="ru-RU"/>
          </a:p>
        </p:txBody>
      </p:sp>
    </p:spTree>
    <p:extLst>
      <p:ext uri="{BB962C8B-B14F-4D97-AF65-F5344CB8AC3E}">
        <p14:creationId xmlns:p14="http://schemas.microsoft.com/office/powerpoint/2010/main" val="1898393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188640"/>
            <a:ext cx="7818072" cy="6059760"/>
          </a:xfrm>
        </p:spPr>
        <p:txBody>
          <a:bodyPr>
            <a:normAutofit fontScale="77500" lnSpcReduction="20000"/>
          </a:bodyPr>
          <a:lstStyle/>
          <a:p>
            <a:r>
              <a:rPr lang="ru-RU" dirty="0"/>
              <a:t>Трудоемкость работы по устранению повреждений второй группы составляет наибольшую часть.</a:t>
            </a:r>
          </a:p>
          <a:p>
            <a:r>
              <a:rPr lang="ru-RU" dirty="0"/>
              <a:t>Замыкание на массу выводов и обмоток выявляют кон­трольной лампой, питаемой от сети напряжением 220...500 В (рис. 5.4,</a:t>
            </a:r>
            <a:r>
              <a:rPr lang="ru-RU" i="1" dirty="0"/>
              <a:t> а).</a:t>
            </a:r>
            <a:r>
              <a:rPr lang="ru-RU" dirty="0"/>
              <a:t> При нарушении изоляции лампа горит. Обрыв обмотки проверяют касанием щупа к контактным кольцам якоря или к выводам фаз обмотки статора (рис. 5.4, б). Меж- витковые замыкания определяют измерением сопротивления обмотки (рис. 5.4,</a:t>
            </a:r>
            <a:r>
              <a:rPr lang="ru-RU" i="1" dirty="0"/>
              <a:t> в).</a:t>
            </a:r>
            <a:endParaRPr lang="ru-RU" dirty="0"/>
          </a:p>
          <a:p>
            <a:r>
              <a:rPr lang="ru-RU" dirty="0"/>
              <a:t>Механические повреждения устраняют сваркой, наплав­кой, электрохимическими покрытиями, пластическим дефор­мированием и механической обработкой. Отказавшие транзи­сторы, диоды и конденсаторы, а также катушки, имеющие межвитковые замыкания, выбраковывают. Обрыв выводов</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10</a:t>
            </a:fld>
            <a:endParaRPr lang="ru-RU"/>
          </a:p>
        </p:txBody>
      </p:sp>
    </p:spTree>
    <p:extLst>
      <p:ext uri="{BB962C8B-B14F-4D97-AF65-F5344CB8AC3E}">
        <p14:creationId xmlns:p14="http://schemas.microsoft.com/office/powerpoint/2010/main" val="4176322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332656"/>
            <a:ext cx="7890080" cy="5915744"/>
          </a:xfrm>
        </p:spPr>
        <p:txBody>
          <a:bodyPr>
            <a:normAutofit fontScale="85000" lnSpcReduction="10000"/>
          </a:bodyPr>
          <a:lstStyle/>
          <a:p>
            <a:r>
              <a:rPr lang="ru-RU" dirty="0"/>
              <a:t>Замену обмоток производят в следующей последователь­ности. Выжигают изоляцию обмоток в электрической печи в течение 3...4 ч. Удаляют старую обмотку. Промывают и окра­шивают корпус. Укладывают в пазы изоляцию из электротех­нического картона. Устанавливают витки катушки в соответ­ствии с ее обмоточными данными. Забивают в каждый паз клин, изготовленный из </a:t>
            </a:r>
            <a:r>
              <a:rPr lang="ru-RU" dirty="0" err="1"/>
              <a:t>гетинакса</a:t>
            </a:r>
            <a:r>
              <a:rPr lang="ru-RU" dirty="0"/>
              <a:t> или текстолита. Начало об­моток зачищают, </a:t>
            </a:r>
            <a:r>
              <a:rPr lang="ru-RU" dirty="0" err="1"/>
              <a:t>облуживают</a:t>
            </a:r>
            <a:r>
              <a:rPr lang="ru-RU" dirty="0"/>
              <a:t> и припаивают к выводам. Про­веряют обмотку на замыкание на корпус и межвитковое замы­кание под напряжением 220...500 В. Обмотку пропитывают лаком и сушат.</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11</a:t>
            </a:fld>
            <a:endParaRPr lang="ru-RU"/>
          </a:p>
        </p:txBody>
      </p:sp>
    </p:spTree>
    <p:extLst>
      <p:ext uri="{BB962C8B-B14F-4D97-AF65-F5344CB8AC3E}">
        <p14:creationId xmlns:p14="http://schemas.microsoft.com/office/powerpoint/2010/main" val="2294837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56FA1BE5-3D63-43AB-B6AA-74DC0F569B4E}" type="slidenum">
              <a:rPr lang="ru-RU" smtClean="0"/>
              <a:t>12</a:t>
            </a:fld>
            <a:endParaRPr lang="ru-RU"/>
          </a:p>
        </p:txBody>
      </p:sp>
      <p:graphicFrame>
        <p:nvGraphicFramePr>
          <p:cNvPr id="7" name="Объект 6"/>
          <p:cNvGraphicFramePr>
            <a:graphicFrameLocks noGrp="1"/>
          </p:cNvGraphicFramePr>
          <p:nvPr>
            <p:ph idx="1"/>
            <p:extLst>
              <p:ext uri="{D42A27DB-BD31-4B8C-83A1-F6EECF244321}">
                <p14:modId xmlns:p14="http://schemas.microsoft.com/office/powerpoint/2010/main" val="1589057072"/>
              </p:ext>
            </p:extLst>
          </p:nvPr>
        </p:nvGraphicFramePr>
        <p:xfrm>
          <a:off x="1288876" y="5013176"/>
          <a:ext cx="7499350" cy="1560140"/>
        </p:xfrm>
        <a:graphic>
          <a:graphicData uri="http://schemas.openxmlformats.org/drawingml/2006/table">
            <a:tbl>
              <a:tblPr>
                <a:tableStyleId>{5C22544A-7EE6-4342-B048-85BDC9FD1C3A}</a:tableStyleId>
              </a:tblPr>
              <a:tblGrid>
                <a:gridCol w="7499350"/>
              </a:tblGrid>
              <a:tr h="1560140">
                <a:tc>
                  <a:txBody>
                    <a:bodyPr/>
                    <a:lstStyle/>
                    <a:p>
                      <a:pPr algn="ctr">
                        <a:lnSpc>
                          <a:spcPts val="850"/>
                        </a:lnSpc>
                        <a:spcAft>
                          <a:spcPts val="0"/>
                        </a:spcAft>
                        <a:tabLst>
                          <a:tab pos="1063625" algn="l"/>
                          <a:tab pos="2377440" algn="l"/>
                        </a:tabLst>
                      </a:pPr>
                      <a:r>
                        <a:rPr lang="ru-RU" sz="2000" u="none" strike="noStrike" spc="0" dirty="0">
                          <a:effectLst/>
                        </a:rPr>
                        <a:t>а	б	в</a:t>
                      </a:r>
                      <a:endParaRPr lang="ru-RU" sz="2000" dirty="0">
                        <a:effectLst/>
                      </a:endParaRPr>
                    </a:p>
                    <a:p>
                      <a:pPr algn="ctr">
                        <a:lnSpc>
                          <a:spcPct val="150000"/>
                        </a:lnSpc>
                        <a:spcAft>
                          <a:spcPts val="0"/>
                        </a:spcAft>
                      </a:pPr>
                      <a:r>
                        <a:rPr lang="ru-RU" sz="2000" u="none" strike="noStrike" spc="0" dirty="0">
                          <a:effectLst/>
                        </a:rPr>
                        <a:t>Рис. 5.4. Схемы определения повреждений обмоток статора и ротора: а - замыкания на массу; б - на обрыв; в - на отсутствие межвитковых замыканий</a:t>
                      </a:r>
                      <a:endParaRPr lang="ru-RU" sz="2000" dirty="0">
                        <a:solidFill>
                          <a:srgbClr val="000000"/>
                        </a:solidFill>
                        <a:effectLst/>
                        <a:latin typeface="Arial Unicode MS"/>
                      </a:endParaRPr>
                    </a:p>
                  </a:txBody>
                  <a:tcPr marL="0" marR="0" marT="0" marB="0"/>
                </a:tc>
              </a:tr>
            </a:tbl>
          </a:graphicData>
        </a:graphic>
      </p:graphicFrame>
      <p:pic>
        <p:nvPicPr>
          <p:cNvPr id="2049" name="Рисунок 62" descr="image6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3005" y="548680"/>
            <a:ext cx="5997953" cy="4257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48513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35608" y="764704"/>
            <a:ext cx="7240848" cy="5483696"/>
          </a:xfrm>
        </p:spPr>
        <p:txBody>
          <a:bodyPr>
            <a:normAutofit fontScale="92500" lnSpcReduction="20000"/>
          </a:bodyPr>
          <a:lstStyle/>
          <a:p>
            <a:r>
              <a:rPr lang="ru-RU" dirty="0"/>
              <a:t>При испытании генератора проверяют степень искрения щеток, шумность работы и электрическое напряжение под нагрузкой при установленной частоте вращения якоря.</a:t>
            </a:r>
          </a:p>
          <a:p>
            <a:r>
              <a:rPr lang="ru-RU" dirty="0"/>
              <a:t>Стартеры испытывают на стенде в режимах: холостого хо­да для определения силы тока, потребляемого стартером, и частоты вращения якоря; полного торможения для определе­ния величин момента и потребляемого тока и работоспособ­ности муфты свободного хода.</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13</a:t>
            </a:fld>
            <a:endParaRPr lang="ru-RU"/>
          </a:p>
        </p:txBody>
      </p:sp>
    </p:spTree>
    <p:extLst>
      <p:ext uri="{BB962C8B-B14F-4D97-AF65-F5344CB8AC3E}">
        <p14:creationId xmlns:p14="http://schemas.microsoft.com/office/powerpoint/2010/main" val="688937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332656"/>
            <a:ext cx="8028384" cy="6120680"/>
          </a:xfrm>
        </p:spPr>
        <p:txBody>
          <a:bodyPr>
            <a:normAutofit fontScale="77500" lnSpcReduction="20000"/>
          </a:bodyPr>
          <a:lstStyle/>
          <a:p>
            <a:r>
              <a:rPr lang="ru-RU" dirty="0"/>
              <a:t>Повреждения аккумуляторных батарей:</a:t>
            </a:r>
          </a:p>
          <a:p>
            <a:pPr lvl="0"/>
            <a:r>
              <a:rPr lang="ru-RU" dirty="0"/>
              <a:t>трещины стенок банок;</a:t>
            </a:r>
          </a:p>
          <a:p>
            <a:pPr lvl="0"/>
            <a:r>
              <a:rPr lang="ru-RU" dirty="0"/>
              <a:t>отслаивание заливочной мастики;</a:t>
            </a:r>
          </a:p>
          <a:p>
            <a:pPr lvl="0"/>
            <a:r>
              <a:rPr lang="ru-RU" dirty="0"/>
              <a:t>короткое замыкание внутри батареи;</a:t>
            </a:r>
          </a:p>
          <a:p>
            <a:pPr lvl="0"/>
            <a:r>
              <a:rPr lang="ru-RU" dirty="0" err="1"/>
              <a:t>сульфатация</a:t>
            </a:r>
            <a:r>
              <a:rPr lang="ru-RU" dirty="0"/>
              <a:t> пластин.</a:t>
            </a:r>
          </a:p>
          <a:p>
            <a:r>
              <a:rPr lang="ru-RU" i="1" dirty="0"/>
              <a:t>Признаки короткого замыкания,</a:t>
            </a:r>
            <a:r>
              <a:rPr lang="ru-RU" dirty="0"/>
              <a:t> быстрое падение напря­жения до нуля при испытании нагрузочной вилкой, незначи­тельное повышение напряжения и плотности электролита при заряде, повышенный саморазряд батареи.</a:t>
            </a:r>
          </a:p>
          <a:p>
            <a:r>
              <a:rPr lang="ru-RU" i="1" dirty="0"/>
              <a:t>Признаки </a:t>
            </a:r>
            <a:r>
              <a:rPr lang="ru-RU" i="1" dirty="0" err="1"/>
              <a:t>сульфатации</a:t>
            </a:r>
            <a:r>
              <a:rPr lang="ru-RU" i="1" dirty="0"/>
              <a:t>:</a:t>
            </a:r>
            <a:r>
              <a:rPr lang="ru-RU" dirty="0"/>
              <a:t> батарея плохо принимает заряд, напряжение аккумуляторов в конце зарядки невысокое; более раннее кипение, быстрое повышение температуры и малое повышение плотности электролита при зарядке; значительное снижение емкости и выпадение активной массы.</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14</a:t>
            </a:fld>
            <a:endParaRPr lang="ru-RU"/>
          </a:p>
        </p:txBody>
      </p:sp>
    </p:spTree>
    <p:extLst>
      <p:ext uri="{BB962C8B-B14F-4D97-AF65-F5344CB8AC3E}">
        <p14:creationId xmlns:p14="http://schemas.microsoft.com/office/powerpoint/2010/main" val="3502732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87624" y="620688"/>
            <a:ext cx="7746064" cy="5627712"/>
          </a:xfrm>
        </p:spPr>
        <p:txBody>
          <a:bodyPr>
            <a:normAutofit fontScale="92500" lnSpcReduction="10000"/>
          </a:bodyPr>
          <a:lstStyle/>
          <a:p>
            <a:r>
              <a:rPr lang="ru-RU" b="1" dirty="0"/>
              <a:t>Ремонт аккумуляторных батарей.</a:t>
            </a:r>
            <a:r>
              <a:rPr lang="ru-RU" dirty="0"/>
              <a:t> В зависимости от объема повреждений ремонт включает такие работы:</a:t>
            </a:r>
          </a:p>
          <a:p>
            <a:pPr lvl="0"/>
            <a:r>
              <a:rPr lang="ru-RU" dirty="0"/>
              <a:t>замену заливочной мастики;</a:t>
            </a:r>
          </a:p>
          <a:p>
            <a:pPr lvl="0"/>
            <a:r>
              <a:rPr lang="ru-RU" dirty="0"/>
              <a:t>приварку межэлектродных соединений;</a:t>
            </a:r>
          </a:p>
          <a:p>
            <a:pPr lvl="0"/>
            <a:r>
              <a:rPr lang="ru-RU" dirty="0"/>
              <a:t>наварку выводных клемм;</a:t>
            </a:r>
          </a:p>
          <a:p>
            <a:pPr lvl="0"/>
            <a:r>
              <a:rPr lang="ru-RU" dirty="0"/>
              <a:t>замену крышек аккумуляторов;</a:t>
            </a:r>
          </a:p>
          <a:p>
            <a:pPr lvl="0"/>
            <a:r>
              <a:rPr lang="ru-RU" dirty="0"/>
              <a:t>замену моноблока и сепараторов;</a:t>
            </a:r>
          </a:p>
          <a:p>
            <a:pPr lvl="0"/>
            <a:r>
              <a:rPr lang="ru-RU" dirty="0"/>
              <a:t>замену </a:t>
            </a:r>
            <a:r>
              <a:rPr lang="ru-RU" dirty="0" err="1"/>
              <a:t>полублоков</a:t>
            </a:r>
            <a:r>
              <a:rPr lang="ru-RU" dirty="0"/>
              <a:t> пластин одной из полярностей;</a:t>
            </a:r>
          </a:p>
          <a:p>
            <a:pPr lvl="0"/>
            <a:r>
              <a:rPr lang="ru-RU" dirty="0"/>
              <a:t>замену </a:t>
            </a:r>
            <a:r>
              <a:rPr lang="ru-RU" dirty="0" err="1"/>
              <a:t>полублоков</a:t>
            </a:r>
            <a:r>
              <a:rPr lang="ru-RU" dirty="0"/>
              <a:t> обеих полярностей.</a:t>
            </a:r>
          </a:p>
        </p:txBody>
      </p:sp>
      <p:sp>
        <p:nvSpPr>
          <p:cNvPr id="4" name="Номер слайда 3"/>
          <p:cNvSpPr>
            <a:spLocks noGrp="1"/>
          </p:cNvSpPr>
          <p:nvPr>
            <p:ph type="sldNum" sz="quarter" idx="12"/>
          </p:nvPr>
        </p:nvSpPr>
        <p:spPr/>
        <p:txBody>
          <a:bodyPr/>
          <a:lstStyle/>
          <a:p>
            <a:fld id="{56FA1BE5-3D63-43AB-B6AA-74DC0F569B4E}" type="slidenum">
              <a:rPr lang="ru-RU" smtClean="0"/>
              <a:t>15</a:t>
            </a:fld>
            <a:endParaRPr lang="ru-RU"/>
          </a:p>
        </p:txBody>
      </p:sp>
    </p:spTree>
    <p:extLst>
      <p:ext uri="{BB962C8B-B14F-4D97-AF65-F5344CB8AC3E}">
        <p14:creationId xmlns:p14="http://schemas.microsoft.com/office/powerpoint/2010/main" val="3435488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332656"/>
            <a:ext cx="7818072" cy="5915744"/>
          </a:xfrm>
        </p:spPr>
        <p:txBody>
          <a:bodyPr>
            <a:normAutofit fontScale="85000" lnSpcReduction="20000"/>
          </a:bodyPr>
          <a:lstStyle/>
          <a:p>
            <a:r>
              <a:rPr lang="ru-RU" dirty="0"/>
              <a:t>Аккумуляторную батарею очищают и протирают ветошью.</a:t>
            </a:r>
          </a:p>
          <a:p>
            <a:r>
              <a:rPr lang="ru-RU" dirty="0"/>
              <a:t>Перед разборкой батарею разряжают током, численно равным 0,1 емкости, до напряжения 1,7 В. Затем сливают электролит и промывают батарею водой. Разборку батареи начинают со снятия выводных клемм и межэлементных перемычек. Для удаления мастики ее размягчают нагретым паяльником с до­лотообразным наконечником. Крышки аккумуляторов удаля­ют съемником, после чего извлекают блоки пластин, которые разделяют на </a:t>
            </a:r>
            <a:r>
              <a:rPr lang="ru-RU" dirty="0" err="1"/>
              <a:t>полублоки</a:t>
            </a:r>
            <a:r>
              <a:rPr lang="ru-RU" dirty="0"/>
              <a:t> положительных и отрицательных пластин и удаляют сепараторы. Детали разобранной батареи промывают в ванне с проточной водой в течение 10... 15 мин и просушивают.</a:t>
            </a:r>
          </a:p>
        </p:txBody>
      </p:sp>
      <p:sp>
        <p:nvSpPr>
          <p:cNvPr id="4" name="Номер слайда 3"/>
          <p:cNvSpPr>
            <a:spLocks noGrp="1"/>
          </p:cNvSpPr>
          <p:nvPr>
            <p:ph type="sldNum" sz="quarter" idx="12"/>
          </p:nvPr>
        </p:nvSpPr>
        <p:spPr/>
        <p:txBody>
          <a:bodyPr/>
          <a:lstStyle/>
          <a:p>
            <a:fld id="{56FA1BE5-3D63-43AB-B6AA-74DC0F569B4E}" type="slidenum">
              <a:rPr lang="ru-RU" smtClean="0"/>
              <a:t>16</a:t>
            </a:fld>
            <a:endParaRPr lang="ru-RU"/>
          </a:p>
        </p:txBody>
      </p:sp>
    </p:spTree>
    <p:extLst>
      <p:ext uri="{BB962C8B-B14F-4D97-AF65-F5344CB8AC3E}">
        <p14:creationId xmlns:p14="http://schemas.microsoft.com/office/powerpoint/2010/main" val="6764890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260648"/>
            <a:ext cx="7962088" cy="5987752"/>
          </a:xfrm>
        </p:spPr>
        <p:txBody>
          <a:bodyPr>
            <a:normAutofit lnSpcReduction="10000"/>
          </a:bodyPr>
          <a:lstStyle/>
          <a:p>
            <a:r>
              <a:rPr lang="ru-RU" dirty="0"/>
              <a:t>Трещины в наружных и внутренних стенках определяют осмотром или обнаружением тока под напряжением 220 В, приложенного по разные стороны проверяемой стенки. Тре­щины могут быть залиты различными пластмассами после засверливания концов трещин и разделки под углом 90...120° на глубину, равную </a:t>
            </a:r>
            <a:r>
              <a:rPr lang="ru-RU" baseline="30000" dirty="0"/>
              <a:t>2</a:t>
            </a:r>
            <a:r>
              <a:rPr lang="ru-RU" dirty="0"/>
              <a:t>/</a:t>
            </a:r>
            <a:r>
              <a:rPr lang="ru-RU" baseline="-25000" dirty="0"/>
              <a:t>3</a:t>
            </a:r>
            <a:r>
              <a:rPr lang="ru-RU" dirty="0"/>
              <a:t> толщины стенки.</a:t>
            </a:r>
          </a:p>
          <a:p>
            <a:r>
              <a:rPr lang="ru-RU" dirty="0"/>
              <a:t>Сепараторы из пористой пластмассы, не имеющие трещин и изломов, могут быть использованы повторно</a:t>
            </a:r>
            <a:r>
              <a:rPr lang="ru-RU" dirty="0" smtClean="0"/>
              <a:t>.</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17</a:t>
            </a:fld>
            <a:endParaRPr lang="ru-RU"/>
          </a:p>
        </p:txBody>
      </p:sp>
    </p:spTree>
    <p:extLst>
      <p:ext uri="{BB962C8B-B14F-4D97-AF65-F5344CB8AC3E}">
        <p14:creationId xmlns:p14="http://schemas.microsoft.com/office/powerpoint/2010/main" val="34422465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87624" y="404664"/>
            <a:ext cx="7746064" cy="5843736"/>
          </a:xfrm>
        </p:spPr>
        <p:txBody>
          <a:bodyPr>
            <a:normAutofit fontScale="85000" lnSpcReduction="10000"/>
          </a:bodyPr>
          <a:lstStyle/>
          <a:p>
            <a:r>
              <a:rPr lang="ru-RU" dirty="0"/>
              <a:t>Пластины, покрытые сульфатом свинца менее 50 % по площади, могут быть восстановлены слабым током за 3...4 зарядно-разрядных цикла. Пластины правят во влажном состоянии под прессом усилием до 30 кН при величине ко­робления до 3 мм. Положительные пластины с выпавшей ак­тивной массой ремонтируют путем </a:t>
            </a:r>
            <a:r>
              <a:rPr lang="ru-RU" dirty="0" err="1"/>
              <a:t>запрессовывания</a:t>
            </a:r>
            <a:r>
              <a:rPr lang="ru-RU" dirty="0"/>
              <a:t> приго­товленной активной массы и сушки. Обломанные ушки пла­стин наплавляют, а оторванные пластины от бареток привари­вают угольным электродом постоянным током силой 100... 125 А под напряжением 5...7 В. В качестве присадочного материала применяют свинцовый стержень.</a:t>
            </a:r>
          </a:p>
          <a:p>
            <a:endParaRPr lang="ru-RU" dirty="0"/>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18</a:t>
            </a:fld>
            <a:endParaRPr lang="ru-RU"/>
          </a:p>
        </p:txBody>
      </p:sp>
    </p:spTree>
    <p:extLst>
      <p:ext uri="{BB962C8B-B14F-4D97-AF65-F5344CB8AC3E}">
        <p14:creationId xmlns:p14="http://schemas.microsoft.com/office/powerpoint/2010/main" val="39773071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332656"/>
            <a:ext cx="7962088" cy="6336704"/>
          </a:xfrm>
        </p:spPr>
        <p:txBody>
          <a:bodyPr>
            <a:normAutofit fontScale="85000" lnSpcReduction="20000"/>
          </a:bodyPr>
          <a:lstStyle/>
          <a:p>
            <a:r>
              <a:rPr lang="ru-RU" dirty="0"/>
              <a:t>При сборке аккумуляторной батареи подбирают пластины одинакового технического состояния. Комплект пластин с ба­ретками собирают и сваривают в приспособлении. При сборке блоков между пластинами устанавливают сепараторы ребри­стой стороной к положительным пластинам. Собранные блоки устанавливают в отсеки бака, затем устанавливают предохра­нительные щитки и крышки, канавки уплотняют резиновыми или асбестовыми шнурами и заливают разогретой мастикой. Заливочная мастика состоит из нефтяного битума (73...78 %) и смазочного масла МК 22, МС-20 или МС-14 (остальное). Вы­ступающие концы штырей уплотняют и заливают расплавлен­ным свинцом в форму, образуя полюсные наконечники. Сви­нец расплавляют в </a:t>
            </a:r>
            <a:r>
              <a:rPr lang="ru-RU" dirty="0" err="1"/>
              <a:t>электротигле</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19</a:t>
            </a:fld>
            <a:endParaRPr lang="ru-RU"/>
          </a:p>
        </p:txBody>
      </p:sp>
    </p:spTree>
    <p:extLst>
      <p:ext uri="{BB962C8B-B14F-4D97-AF65-F5344CB8AC3E}">
        <p14:creationId xmlns:p14="http://schemas.microsoft.com/office/powerpoint/2010/main" val="2336630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260648"/>
            <a:ext cx="7818072" cy="5987752"/>
          </a:xfrm>
        </p:spPr>
        <p:txBody>
          <a:bodyPr>
            <a:normAutofit fontScale="85000" lnSpcReduction="10000"/>
          </a:bodyPr>
          <a:lstStyle/>
          <a:p>
            <a:r>
              <a:rPr lang="ru-RU" dirty="0"/>
              <a:t>Надежность и экономичность двигателя и динамические качества автомобиля в значительной мере зависят от состоя­ния топливной аппаратуры. От 20 до 50 % отказов во время эксплуатации дизельного двигателя приходится на систему питания из-за износа плунжерных пар, распылителей и нагне­тательных клапанов.</a:t>
            </a:r>
          </a:p>
          <a:p>
            <a:r>
              <a:rPr lang="ru-RU" dirty="0"/>
              <a:t>Повреждения карбюраторов:</a:t>
            </a:r>
          </a:p>
          <a:p>
            <a:pPr lvl="0"/>
            <a:r>
              <a:rPr lang="ru-RU" dirty="0"/>
              <a:t>изменение пропускной способности жиклеров;</a:t>
            </a:r>
          </a:p>
          <a:p>
            <a:pPr lvl="0"/>
            <a:r>
              <a:rPr lang="ru-RU" dirty="0"/>
              <a:t>деформации, трещины или обломы корпусов;</a:t>
            </a:r>
          </a:p>
          <a:p>
            <a:pPr lvl="0"/>
            <a:r>
              <a:rPr lang="ru-RU" dirty="0"/>
              <a:t>нарушение герметичности поплавка;</a:t>
            </a:r>
          </a:p>
          <a:p>
            <a:pPr lvl="0"/>
            <a:r>
              <a:rPr lang="ru-RU" dirty="0"/>
              <a:t>износ резьб;</a:t>
            </a:r>
          </a:p>
          <a:p>
            <a:pPr lvl="0"/>
            <a:r>
              <a:rPr lang="ru-RU" dirty="0"/>
              <a:t>разрывы прокладок и диафрагм.</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2</a:t>
            </a:fld>
            <a:endParaRPr lang="ru-RU"/>
          </a:p>
        </p:txBody>
      </p:sp>
    </p:spTree>
    <p:extLst>
      <p:ext uri="{BB962C8B-B14F-4D97-AF65-F5344CB8AC3E}">
        <p14:creationId xmlns:p14="http://schemas.microsoft.com/office/powerpoint/2010/main" val="2100784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188640"/>
            <a:ext cx="7962088" cy="6059760"/>
          </a:xfrm>
        </p:spPr>
        <p:txBody>
          <a:bodyPr>
            <a:normAutofit fontScale="77500" lnSpcReduction="20000"/>
          </a:bodyPr>
          <a:lstStyle/>
          <a:p>
            <a:r>
              <a:rPr lang="ru-RU" dirty="0"/>
              <a:t>Батареи заправляют электролитом в соответствии с руко­водством по эксплуатации. Для их заряда применяют устрой­ства типа ВАЗ-6/12, ВАГЗ-12/24. Для разборки и сборки акку­муляторных батарей в процессе их ремонта применяют вер­стаки. Хранят аккумуляторные батареи на стеллажах открыто­го типа с местными отсосами. Моноблоки, крышки и пласти­ны промывают в ваннах.</a:t>
            </a:r>
          </a:p>
          <a:p>
            <a:r>
              <a:rPr lang="ru-RU" dirty="0"/>
              <a:t>Для качественного ремонта аккумуляторных батарей необ­ходимо иметь следующие средства:</a:t>
            </a:r>
          </a:p>
          <a:p>
            <a:pPr lvl="0"/>
            <a:r>
              <a:rPr lang="ru-RU" dirty="0"/>
              <a:t>съемник крышек аккумуляторов;</a:t>
            </a:r>
          </a:p>
          <a:p>
            <a:pPr lvl="0"/>
            <a:r>
              <a:rPr lang="ru-RU" dirty="0"/>
              <a:t>экстрактор для извлечения блоков пластин;</a:t>
            </a:r>
          </a:p>
          <a:p>
            <a:pPr lvl="0"/>
            <a:r>
              <a:rPr lang="ru-RU" dirty="0"/>
              <a:t>кондуктор для сборки и сварки пластин в </a:t>
            </a:r>
            <a:r>
              <a:rPr lang="ru-RU" dirty="0" err="1"/>
              <a:t>полублоки</a:t>
            </a:r>
            <a:r>
              <a:rPr lang="ru-RU" dirty="0"/>
              <a:t>;</a:t>
            </a:r>
          </a:p>
          <a:p>
            <a:pPr lvl="0"/>
            <a:r>
              <a:rPr lang="ru-RU" dirty="0"/>
              <a:t>трубчатое сверло для высверливания перемычек, шабло­ны для наплавки ушков пластин и выводных клемм;</a:t>
            </a:r>
          </a:p>
          <a:p>
            <a:pPr lvl="0"/>
            <a:r>
              <a:rPr lang="ru-RU" dirty="0"/>
              <a:t>формы для отливки межэлементных соединений и бареток.</a:t>
            </a:r>
          </a:p>
        </p:txBody>
      </p:sp>
      <p:sp>
        <p:nvSpPr>
          <p:cNvPr id="4" name="Номер слайда 3"/>
          <p:cNvSpPr>
            <a:spLocks noGrp="1"/>
          </p:cNvSpPr>
          <p:nvPr>
            <p:ph type="sldNum" sz="quarter" idx="12"/>
          </p:nvPr>
        </p:nvSpPr>
        <p:spPr/>
        <p:txBody>
          <a:bodyPr/>
          <a:lstStyle/>
          <a:p>
            <a:fld id="{56FA1BE5-3D63-43AB-B6AA-74DC0F569B4E}" type="slidenum">
              <a:rPr lang="ru-RU" smtClean="0"/>
              <a:t>20</a:t>
            </a:fld>
            <a:endParaRPr lang="ru-RU"/>
          </a:p>
        </p:txBody>
      </p:sp>
    </p:spTree>
    <p:extLst>
      <p:ext uri="{BB962C8B-B14F-4D97-AF65-F5344CB8AC3E}">
        <p14:creationId xmlns:p14="http://schemas.microsoft.com/office/powerpoint/2010/main" val="20960015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188640"/>
            <a:ext cx="7890080" cy="6059760"/>
          </a:xfrm>
        </p:spPr>
        <p:txBody>
          <a:bodyPr>
            <a:normAutofit fontScale="85000" lnSpcReduction="10000"/>
          </a:bodyPr>
          <a:lstStyle/>
          <a:p>
            <a:r>
              <a:rPr lang="ru-RU" b="1" dirty="0"/>
              <a:t>Повреждения приборов зажигания.</a:t>
            </a:r>
            <a:r>
              <a:rPr lang="ru-RU" dirty="0"/>
              <a:t> Ремонтируют индук­ционную катушку, прерыватель-распределитель и запальные свечи.</a:t>
            </a:r>
          </a:p>
          <a:p>
            <a:r>
              <a:rPr lang="ru-RU" i="1" dirty="0"/>
              <a:t>Основные</a:t>
            </a:r>
            <a:r>
              <a:rPr lang="ru-RU" dirty="0"/>
              <a:t> повреждения:</a:t>
            </a:r>
          </a:p>
          <a:p>
            <a:pPr lvl="0"/>
            <a:r>
              <a:rPr lang="ru-RU" dirty="0"/>
              <a:t>у</a:t>
            </a:r>
            <a:r>
              <a:rPr lang="ru-RU" i="1" dirty="0"/>
              <a:t> индукционной катушки</a:t>
            </a:r>
            <a:r>
              <a:rPr lang="ru-RU" dirty="0"/>
              <a:t>: обрыв и замыкание в цепи об­моток, повреждение изоляции, замыкание витков на массу;</a:t>
            </a:r>
          </a:p>
          <a:p>
            <a:pPr lvl="0"/>
            <a:r>
              <a:rPr lang="ru-RU" i="1" dirty="0"/>
              <a:t>прерывателя</a:t>
            </a:r>
            <a:r>
              <a:rPr lang="ru-RU" dirty="0"/>
              <a:t>: износ контактов, потеря упругости пру­жин, износы в узле управления углом опережения зажигания и неисправность конденсатора;</a:t>
            </a:r>
          </a:p>
          <a:p>
            <a:pPr lvl="0"/>
            <a:r>
              <a:rPr lang="ru-RU" dirty="0"/>
              <a:t>неисправности</a:t>
            </a:r>
            <a:r>
              <a:rPr lang="ru-RU" i="1" dirty="0"/>
              <a:t> запальных свечей</a:t>
            </a:r>
            <a:r>
              <a:rPr lang="ru-RU" dirty="0"/>
              <a:t>: отложения нагара на корпусе и изоляторе, облом бокового электрода, трещины и пробой изоляции.</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21</a:t>
            </a:fld>
            <a:endParaRPr lang="ru-RU"/>
          </a:p>
        </p:txBody>
      </p:sp>
    </p:spTree>
    <p:extLst>
      <p:ext uri="{BB962C8B-B14F-4D97-AF65-F5344CB8AC3E}">
        <p14:creationId xmlns:p14="http://schemas.microsoft.com/office/powerpoint/2010/main" val="24805902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260648"/>
            <a:ext cx="7818072" cy="5987752"/>
          </a:xfrm>
        </p:spPr>
        <p:txBody>
          <a:bodyPr>
            <a:normAutofit fontScale="85000" lnSpcReduction="20000"/>
          </a:bodyPr>
          <a:lstStyle/>
          <a:p>
            <a:r>
              <a:rPr lang="ru-RU" b="1" dirty="0"/>
              <a:t>Ремонт приборов зажигания.</a:t>
            </a:r>
            <a:r>
              <a:rPr lang="ru-RU" dirty="0"/>
              <a:t> Контакты прерывателя за­чищают надфилем, а при значительном износе перепаивают. Упругость пружины определяют динамометром, а при потере упругости ее заменяют новой. Электрическую прочность изо­ляции рычажка и соединительной пластины прерывателя про­веряют на пробой при разомкнутых контактах под напряжени­ем 380...500 В.</a:t>
            </a:r>
          </a:p>
          <a:p>
            <a:r>
              <a:rPr lang="ru-RU" dirty="0"/>
              <a:t>Вакуумный регулятор, имеющий поврежденную диафраг­му, заменяют новым. Изношенные втулки в корпусе прерыва­теля заменяют новыми с последующим развертыванием под номинальный размер. Изношенные шейки валика восстанав­ливают хромированием или </a:t>
            </a:r>
            <a:r>
              <a:rPr lang="ru-RU" dirty="0" err="1"/>
              <a:t>железнением</a:t>
            </a:r>
            <a:r>
              <a:rPr lang="ru-RU" dirty="0"/>
              <a:t> с последующим шлифованием под номинальный размер.</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22</a:t>
            </a:fld>
            <a:endParaRPr lang="ru-RU"/>
          </a:p>
        </p:txBody>
      </p:sp>
    </p:spTree>
    <p:extLst>
      <p:ext uri="{BB962C8B-B14F-4D97-AF65-F5344CB8AC3E}">
        <p14:creationId xmlns:p14="http://schemas.microsoft.com/office/powerpoint/2010/main" val="8989904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260648"/>
            <a:ext cx="7962088" cy="6264696"/>
          </a:xfrm>
        </p:spPr>
        <p:txBody>
          <a:bodyPr>
            <a:normAutofit fontScale="85000" lnSpcReduction="20000"/>
          </a:bodyPr>
          <a:lstStyle/>
          <a:p>
            <a:r>
              <a:rPr lang="ru-RU" dirty="0"/>
              <a:t>Собранный прерыватель-распределитель испытывают на стенде, где проверяют бесперебойность искрообразования, чередование искр, характеристику центробежного регулятора опережения зажигания, герметичность и характеристику ваку­умного регулятора опережения зажигания.</a:t>
            </a:r>
          </a:p>
          <a:p>
            <a:r>
              <a:rPr lang="ru-RU" dirty="0"/>
              <a:t>Неисправности конденсатора - это пробой изоляции или обрыв цепи. На контрольно-испытательных стендах конденса­торы испытывают методом сравнения с эталонным конденса­тором по интенсивности искрообразования.</a:t>
            </a:r>
          </a:p>
          <a:p>
            <a:r>
              <a:rPr lang="ru-RU" dirty="0"/>
              <a:t>Ремонт свечей заключается в очистке загрязненных эле­ментов в растворителях или струей песка и проверке работо­способности на разряднике с параллельно включенной эта­лонной свечой.</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23</a:t>
            </a:fld>
            <a:endParaRPr lang="ru-RU"/>
          </a:p>
        </p:txBody>
      </p:sp>
    </p:spTree>
    <p:extLst>
      <p:ext uri="{BB962C8B-B14F-4D97-AF65-F5344CB8AC3E}">
        <p14:creationId xmlns:p14="http://schemas.microsoft.com/office/powerpoint/2010/main" val="1782670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87624" y="260648"/>
            <a:ext cx="7746064" cy="5987752"/>
          </a:xfrm>
        </p:spPr>
        <p:txBody>
          <a:bodyPr>
            <a:normAutofit fontScale="92500" lnSpcReduction="20000"/>
          </a:bodyPr>
          <a:lstStyle/>
          <a:p>
            <a:pPr marL="82296" indent="0" algn="ctr">
              <a:buNone/>
            </a:pPr>
            <a:r>
              <a:rPr lang="ru-RU" b="1" dirty="0"/>
              <a:t>Агрегаты трансмиссии</a:t>
            </a:r>
          </a:p>
          <a:p>
            <a:r>
              <a:rPr lang="ru-RU" b="1" dirty="0"/>
              <a:t>Трансмиссия</a:t>
            </a:r>
            <a:r>
              <a:rPr lang="ru-RU" dirty="0"/>
              <a:t> (от лат. </a:t>
            </a:r>
            <a:r>
              <a:rPr lang="en-US" dirty="0" err="1"/>
              <a:t>transmissio</a:t>
            </a:r>
            <a:r>
              <a:rPr lang="en-US" dirty="0"/>
              <a:t> </a:t>
            </a:r>
            <a:r>
              <a:rPr lang="ru-RU" dirty="0"/>
              <a:t>- передача, переход) - устройство или система для передачи вращения от двигателя к ведущим колесам.</a:t>
            </a:r>
          </a:p>
          <a:p>
            <a:r>
              <a:rPr lang="ru-RU" i="1" dirty="0"/>
              <a:t>Сцепление.</a:t>
            </a:r>
            <a:r>
              <a:rPr lang="ru-RU" b="1" i="1" dirty="0"/>
              <a:t> Основные</a:t>
            </a:r>
            <a:r>
              <a:rPr lang="ru-RU" dirty="0"/>
              <a:t> повреждения картера сцепления </a:t>
            </a:r>
            <a:r>
              <a:rPr lang="ru-RU" b="1" i="1" dirty="0"/>
              <a:t>следующие:</a:t>
            </a:r>
            <a:endParaRPr lang="ru-RU" dirty="0"/>
          </a:p>
          <a:p>
            <a:pPr lvl="0"/>
            <a:r>
              <a:rPr lang="ru-RU" dirty="0"/>
              <a:t>обломы и трещины, в том числе захватывающие отвер­стия под втулки вилки или центральное отверстие под крышку подшипника;</a:t>
            </a:r>
          </a:p>
          <a:p>
            <a:pPr lvl="0"/>
            <a:r>
              <a:rPr lang="ru-RU" dirty="0"/>
              <a:t>износ отверстий во втулках под вал вилки и крышку подшипника;</a:t>
            </a:r>
          </a:p>
          <a:p>
            <a:pPr lvl="0"/>
            <a:r>
              <a:rPr lang="ru-RU" dirty="0"/>
              <a:t>коробление поверхности прилегания к картеру маховика.</a:t>
            </a:r>
          </a:p>
        </p:txBody>
      </p:sp>
      <p:sp>
        <p:nvSpPr>
          <p:cNvPr id="4" name="Номер слайда 3"/>
          <p:cNvSpPr>
            <a:spLocks noGrp="1"/>
          </p:cNvSpPr>
          <p:nvPr>
            <p:ph type="sldNum" sz="quarter" idx="12"/>
          </p:nvPr>
        </p:nvSpPr>
        <p:spPr/>
        <p:txBody>
          <a:bodyPr/>
          <a:lstStyle/>
          <a:p>
            <a:fld id="{56FA1BE5-3D63-43AB-B6AA-74DC0F569B4E}" type="slidenum">
              <a:rPr lang="ru-RU" smtClean="0"/>
              <a:t>24</a:t>
            </a:fld>
            <a:endParaRPr lang="ru-RU"/>
          </a:p>
        </p:txBody>
      </p:sp>
    </p:spTree>
    <p:extLst>
      <p:ext uri="{BB962C8B-B14F-4D97-AF65-F5344CB8AC3E}">
        <p14:creationId xmlns:p14="http://schemas.microsoft.com/office/powerpoint/2010/main" val="1107802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260648"/>
            <a:ext cx="7890080" cy="5987752"/>
          </a:xfrm>
        </p:spPr>
        <p:txBody>
          <a:bodyPr>
            <a:normAutofit fontScale="85000" lnSpcReduction="20000"/>
          </a:bodyPr>
          <a:lstStyle/>
          <a:p>
            <a:r>
              <a:rPr lang="ru-RU" dirty="0"/>
              <a:t>При наличии трещин и обломов, захватывающих отверстия</a:t>
            </a:r>
          </a:p>
          <a:p>
            <a:pPr algn="just"/>
            <a:r>
              <a:rPr lang="ru-RU" dirty="0"/>
              <a:t>под втулки вала вилки или центральное отверстие, а также проходящих более чем через одно отверстие крепления ко­робки передач, картер выбраковывают. Другие трещины и обломы устраняют заваркой и наплавкой. Износ отверстий во втулках устраняют заменой втулки. При износе отверстия под крышку подшипника отверстие восстанавливают наплавкой или </a:t>
            </a:r>
            <a:r>
              <a:rPr lang="ru-RU" dirty="0" err="1"/>
              <a:t>электроконтактным</a:t>
            </a:r>
            <a:r>
              <a:rPr lang="ru-RU" dirty="0"/>
              <a:t> </a:t>
            </a:r>
            <a:r>
              <a:rPr lang="ru-RU" dirty="0" err="1"/>
              <a:t>железнением</a:t>
            </a:r>
            <a:r>
              <a:rPr lang="ru-RU" dirty="0"/>
              <a:t>. Коробление поверхно­сти прилегания к картеру маховика (блоку цилиндров) прове­ряют с помощью шаблона и щупа. Коробление торцовой по­верхности устраняют наплавкой и (или) обработкой резанием.</a:t>
            </a:r>
          </a:p>
        </p:txBody>
      </p:sp>
      <p:sp>
        <p:nvSpPr>
          <p:cNvPr id="4" name="Номер слайда 3"/>
          <p:cNvSpPr>
            <a:spLocks noGrp="1"/>
          </p:cNvSpPr>
          <p:nvPr>
            <p:ph type="sldNum" sz="quarter" idx="12"/>
          </p:nvPr>
        </p:nvSpPr>
        <p:spPr/>
        <p:txBody>
          <a:bodyPr/>
          <a:lstStyle/>
          <a:p>
            <a:fld id="{56FA1BE5-3D63-43AB-B6AA-74DC0F569B4E}" type="slidenum">
              <a:rPr lang="ru-RU" smtClean="0"/>
              <a:t>25</a:t>
            </a:fld>
            <a:endParaRPr lang="ru-RU"/>
          </a:p>
        </p:txBody>
      </p:sp>
    </p:spTree>
    <p:extLst>
      <p:ext uri="{BB962C8B-B14F-4D97-AF65-F5344CB8AC3E}">
        <p14:creationId xmlns:p14="http://schemas.microsoft.com/office/powerpoint/2010/main" val="41813539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27584" y="260648"/>
            <a:ext cx="8106104" cy="6597352"/>
          </a:xfrm>
        </p:spPr>
        <p:txBody>
          <a:bodyPr>
            <a:normAutofit fontScale="70000" lnSpcReduction="20000"/>
          </a:bodyPr>
          <a:lstStyle/>
          <a:p>
            <a:r>
              <a:rPr lang="ru-RU" b="1" i="1" dirty="0"/>
              <a:t>Основные</a:t>
            </a:r>
            <a:r>
              <a:rPr lang="ru-RU" dirty="0"/>
              <a:t> повреждения нажимного диска:</a:t>
            </a:r>
          </a:p>
          <a:p>
            <a:pPr lvl="0"/>
            <a:r>
              <a:rPr lang="ru-RU" dirty="0"/>
              <a:t>обломы;</a:t>
            </a:r>
          </a:p>
          <a:p>
            <a:pPr lvl="0"/>
            <a:r>
              <a:rPr lang="ru-RU" dirty="0"/>
              <a:t>трещины;</a:t>
            </a:r>
          </a:p>
          <a:p>
            <a:pPr lvl="0"/>
            <a:r>
              <a:rPr lang="ru-RU" dirty="0"/>
              <a:t>риски, задиры, износ и коробление рабочей поверхности диска;</a:t>
            </a:r>
          </a:p>
          <a:p>
            <a:pPr lvl="0"/>
            <a:r>
              <a:rPr lang="ru-RU" dirty="0"/>
              <a:t>износ отверстий под оси отжимных рычажков.</a:t>
            </a:r>
          </a:p>
          <a:p>
            <a:r>
              <a:rPr lang="ru-RU" dirty="0"/>
              <a:t>При наличии трещин или обломов диск бракуют. Рабочие поверхности всех дисков при капитальном ремонте подлежат обработке.</a:t>
            </a:r>
          </a:p>
          <a:p>
            <a:r>
              <a:rPr lang="ru-RU" b="1" i="1" dirty="0"/>
              <a:t>Основными</a:t>
            </a:r>
            <a:r>
              <a:rPr lang="ru-RU" dirty="0"/>
              <a:t> повреждениями ведомого диска</a:t>
            </a:r>
            <a:r>
              <a:rPr lang="ru-RU" b="1" i="1" dirty="0"/>
              <a:t> являются:</a:t>
            </a:r>
            <a:endParaRPr lang="ru-RU" dirty="0"/>
          </a:p>
          <a:p>
            <a:pPr lvl="0"/>
            <a:r>
              <a:rPr lang="ru-RU" dirty="0"/>
              <a:t>обломы и трещины на деталях;</a:t>
            </a:r>
          </a:p>
          <a:p>
            <a:pPr lvl="0"/>
            <a:r>
              <a:rPr lang="ru-RU" dirty="0"/>
              <a:t>поломка пружин гасителя крутильных колебаний или местный износ торцов пружин;</a:t>
            </a:r>
          </a:p>
          <a:p>
            <a:pPr lvl="0"/>
            <a:r>
              <a:rPr lang="ru-RU" dirty="0"/>
              <a:t>коробление диска со ступицей (без фрикционных накла­док);</a:t>
            </a:r>
          </a:p>
          <a:p>
            <a:pPr lvl="0"/>
            <a:r>
              <a:rPr lang="ru-RU" dirty="0"/>
              <a:t>ослабление заклепок крепления ступицы и диска гасителя;</a:t>
            </a:r>
          </a:p>
          <a:p>
            <a:pPr lvl="0"/>
            <a:r>
              <a:rPr lang="ru-RU" dirty="0"/>
              <a:t>износ шлицев ступицы;</a:t>
            </a:r>
          </a:p>
          <a:p>
            <a:r>
              <a:rPr lang="ru-RU" dirty="0"/>
              <a:t>износ фрикционных накладок</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26</a:t>
            </a:fld>
            <a:endParaRPr lang="ru-RU"/>
          </a:p>
        </p:txBody>
      </p:sp>
    </p:spTree>
    <p:extLst>
      <p:ext uri="{BB962C8B-B14F-4D97-AF65-F5344CB8AC3E}">
        <p14:creationId xmlns:p14="http://schemas.microsoft.com/office/powerpoint/2010/main" val="11436646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188640"/>
            <a:ext cx="8034096" cy="6059760"/>
          </a:xfrm>
        </p:spPr>
        <p:txBody>
          <a:bodyPr>
            <a:normAutofit fontScale="85000" lnSpcReduction="20000"/>
          </a:bodyPr>
          <a:lstStyle/>
          <a:p>
            <a:r>
              <a:rPr lang="ru-RU" dirty="0"/>
              <a:t>При наличии обломов и трещин на деталях диска его вы­браковывают. При поломке пружин гасителя или местном из­носе торцов пружин последние заменяют. Коробление диска со ступицей (без фрикционных накладок) определяют индика­тором часового типа ИТ, установленным на штативе (диск устанавливают в центрах). Износ шлицов ступицы определя­ют калибром. При большом износе ступицу заменяют. При капитальном ремонте все фрикционные накладки подле­жат обязательной замене на новые. После восстановления контролируют отклонение от плоскостности наружных по­верхностей фрикционных накладок в сборе и торцовое биение наружных поверхностей фрикционных накладок относительно оси центрального отверстия.</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27</a:t>
            </a:fld>
            <a:endParaRPr lang="ru-RU"/>
          </a:p>
        </p:txBody>
      </p:sp>
    </p:spTree>
    <p:extLst>
      <p:ext uri="{BB962C8B-B14F-4D97-AF65-F5344CB8AC3E}">
        <p14:creationId xmlns:p14="http://schemas.microsoft.com/office/powerpoint/2010/main" val="19084348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188640"/>
            <a:ext cx="8034096" cy="6669360"/>
          </a:xfrm>
        </p:spPr>
        <p:txBody>
          <a:bodyPr>
            <a:normAutofit fontScale="62500" lnSpcReduction="20000"/>
          </a:bodyPr>
          <a:lstStyle/>
          <a:p>
            <a:pPr marL="82296" indent="0" algn="ctr">
              <a:buNone/>
            </a:pPr>
            <a:r>
              <a:rPr lang="ru-RU" b="1" i="1" dirty="0"/>
              <a:t>Коробка передач. </a:t>
            </a:r>
            <a:endParaRPr lang="ru-RU" b="1" i="1" dirty="0" smtClean="0"/>
          </a:p>
          <a:p>
            <a:endParaRPr lang="ru-RU" b="1" i="1" dirty="0"/>
          </a:p>
          <a:p>
            <a:r>
              <a:rPr lang="ru-RU" b="1" i="1" dirty="0" smtClean="0"/>
              <a:t>Основные</a:t>
            </a:r>
            <a:r>
              <a:rPr lang="ru-RU" dirty="0" smtClean="0"/>
              <a:t> </a:t>
            </a:r>
            <a:r>
              <a:rPr lang="ru-RU" dirty="0"/>
              <a:t>повреждения картера </a:t>
            </a:r>
            <a:r>
              <a:rPr lang="ru-RU" dirty="0" smtClean="0"/>
              <a:t>коробки </a:t>
            </a:r>
            <a:r>
              <a:rPr lang="ru-RU" dirty="0"/>
              <a:t>передач:</a:t>
            </a:r>
          </a:p>
          <a:p>
            <a:pPr lvl="0"/>
            <a:r>
              <a:rPr lang="ru-RU" dirty="0"/>
              <a:t>пробоины, трещины, обломы ушков крепления картера;</a:t>
            </a:r>
          </a:p>
          <a:p>
            <a:pPr lvl="0"/>
            <a:r>
              <a:rPr lang="ru-RU" dirty="0"/>
              <a:t>износ отверстий под подшипники и ось блока шестерен заднего хода.</a:t>
            </a:r>
          </a:p>
          <a:p>
            <a:r>
              <a:rPr lang="ru-RU" dirty="0"/>
              <a:t>При наличии обломов и пробоин картер выбраковывают. Если трещины не захватывают отверстия под подшипники или ось блока шестерен заднего хода, то картер восстанавли­вают сваркой. Наибольшее распространение получил холод­ный способ сварки чугуна стальными электродами и электро­дами из цветных металлов и сплавов. Если трещины захваты­вают отверстия под подшипники, то картер выбраковывают. Облом ушка крепления картера устраняют наплавкой или приваркой ремонтного ушка. Если облом захватывает тело картера или обломано более одного ушка, картер выбраковы­вают. Износ отверстий под подшипники восстанавливают </a:t>
            </a:r>
            <a:r>
              <a:rPr lang="ru-RU" dirty="0" err="1"/>
              <a:t>вневанным</a:t>
            </a:r>
            <a:r>
              <a:rPr lang="ru-RU" dirty="0"/>
              <a:t> </a:t>
            </a:r>
            <a:r>
              <a:rPr lang="ru-RU" dirty="0" err="1"/>
              <a:t>железнением</a:t>
            </a:r>
            <a:r>
              <a:rPr lang="ru-RU" dirty="0"/>
              <a:t>, </a:t>
            </a:r>
            <a:r>
              <a:rPr lang="ru-RU" dirty="0" err="1"/>
              <a:t>электроконтактным</a:t>
            </a:r>
            <a:r>
              <a:rPr lang="ru-RU" dirty="0"/>
              <a:t> </a:t>
            </a:r>
            <a:r>
              <a:rPr lang="ru-RU" dirty="0" err="1"/>
              <a:t>железнением</a:t>
            </a:r>
            <a:r>
              <a:rPr lang="ru-RU" dirty="0"/>
              <a:t> или электроискровым наращиванием, установкой ДРД. Износ отверстий под ось блока шестерен заднего хода устраняют обработкой под ремонтный размер или установкой ДРД. Износ торцовых поверхностей бобышек под блок шестерен заднего хода устраняется фрезерованием. Увеличение размера компенсируют установкой шайб соответствующей толщины.</a:t>
            </a:r>
          </a:p>
        </p:txBody>
      </p:sp>
      <p:sp>
        <p:nvSpPr>
          <p:cNvPr id="4" name="Номер слайда 3"/>
          <p:cNvSpPr>
            <a:spLocks noGrp="1"/>
          </p:cNvSpPr>
          <p:nvPr>
            <p:ph type="sldNum" sz="quarter" idx="12"/>
          </p:nvPr>
        </p:nvSpPr>
        <p:spPr/>
        <p:txBody>
          <a:bodyPr/>
          <a:lstStyle/>
          <a:p>
            <a:fld id="{56FA1BE5-3D63-43AB-B6AA-74DC0F569B4E}" type="slidenum">
              <a:rPr lang="ru-RU" smtClean="0"/>
              <a:t>28</a:t>
            </a:fld>
            <a:endParaRPr lang="ru-RU"/>
          </a:p>
        </p:txBody>
      </p:sp>
    </p:spTree>
    <p:extLst>
      <p:ext uri="{BB962C8B-B14F-4D97-AF65-F5344CB8AC3E}">
        <p14:creationId xmlns:p14="http://schemas.microsoft.com/office/powerpoint/2010/main" val="34393552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260648"/>
            <a:ext cx="7890080" cy="5987752"/>
          </a:xfrm>
        </p:spPr>
        <p:txBody>
          <a:bodyPr>
            <a:normAutofit fontScale="92500" lnSpcReduction="20000"/>
          </a:bodyPr>
          <a:lstStyle/>
          <a:p>
            <a:r>
              <a:rPr lang="ru-RU" b="1" i="1" dirty="0"/>
              <a:t>Основные</a:t>
            </a:r>
            <a:r>
              <a:rPr lang="ru-RU" dirty="0"/>
              <a:t> повреждения первичного вала:</a:t>
            </a:r>
          </a:p>
          <a:p>
            <a:pPr lvl="0"/>
            <a:r>
              <a:rPr lang="ru-RU" dirty="0"/>
              <a:t>обломы зубьев и шлицев;</a:t>
            </a:r>
          </a:p>
          <a:p>
            <a:pPr lvl="0"/>
            <a:r>
              <a:rPr lang="ru-RU" dirty="0"/>
              <a:t>трещины;</a:t>
            </a:r>
          </a:p>
          <a:p>
            <a:pPr lvl="0"/>
            <a:r>
              <a:rPr lang="ru-RU" dirty="0" err="1"/>
              <a:t>выкрашивание</a:t>
            </a:r>
            <a:r>
              <a:rPr lang="ru-RU" dirty="0"/>
              <a:t> рабочих поверхностей зубьев;</a:t>
            </a:r>
          </a:p>
          <a:p>
            <a:pPr lvl="0"/>
            <a:r>
              <a:rPr lang="ru-RU" dirty="0"/>
              <a:t>износ зубьев по толщине;</a:t>
            </a:r>
          </a:p>
          <a:p>
            <a:pPr lvl="0"/>
            <a:r>
              <a:rPr lang="ru-RU" dirty="0"/>
              <a:t>износ зубьев муфты включения передачи по толщине;</a:t>
            </a:r>
          </a:p>
          <a:p>
            <a:pPr lvl="0"/>
            <a:r>
              <a:rPr lang="ru-RU" dirty="0"/>
              <a:t>вмятины от роликов или износ отверстия под ролико­вый подшипник;</a:t>
            </a:r>
          </a:p>
          <a:p>
            <a:pPr lvl="0"/>
            <a:r>
              <a:rPr lang="ru-RU" dirty="0"/>
              <a:t>износ шлицев по толщине;</a:t>
            </a:r>
          </a:p>
          <a:p>
            <a:pPr lvl="0"/>
            <a:r>
              <a:rPr lang="ru-RU" dirty="0"/>
              <a:t>износ шейки под подшипник;</a:t>
            </a:r>
          </a:p>
          <a:p>
            <a:pPr lvl="0"/>
            <a:r>
              <a:rPr lang="ru-RU" dirty="0"/>
              <a:t>износ шейки под сальник;</a:t>
            </a:r>
          </a:p>
          <a:p>
            <a:r>
              <a:rPr lang="ru-RU" dirty="0"/>
              <a:t>повреждение или износ резьбы</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29</a:t>
            </a:fld>
            <a:endParaRPr lang="ru-RU"/>
          </a:p>
        </p:txBody>
      </p:sp>
    </p:spTree>
    <p:extLst>
      <p:ext uri="{BB962C8B-B14F-4D97-AF65-F5344CB8AC3E}">
        <p14:creationId xmlns:p14="http://schemas.microsoft.com/office/powerpoint/2010/main" val="1919296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59632" y="476672"/>
            <a:ext cx="7674056" cy="5771728"/>
          </a:xfrm>
        </p:spPr>
        <p:txBody>
          <a:bodyPr>
            <a:normAutofit fontScale="77500" lnSpcReduction="20000"/>
          </a:bodyPr>
          <a:lstStyle/>
          <a:p>
            <a:r>
              <a:rPr lang="ru-RU" b="1" dirty="0"/>
              <a:t>Способы ремонта карбюраторов.</a:t>
            </a:r>
            <a:r>
              <a:rPr lang="ru-RU" dirty="0"/>
              <a:t> Определяющее условие качественного ремонта карбюраторов заключается в тщатель­ной очистке жиклеров и каналов. Этому требованию удовле­творяет очистка в </a:t>
            </a:r>
            <a:r>
              <a:rPr lang="ru-RU" dirty="0" err="1"/>
              <a:t>трихлорэтилене</a:t>
            </a:r>
            <a:r>
              <a:rPr lang="ru-RU" dirty="0"/>
              <a:t> в ультразвуковых ваннах марки УЭР-18М с магнитострикционными преобразователя­ми. Качественную очистку обеспечивает также раствор фур­фурола.</a:t>
            </a:r>
          </a:p>
          <a:p>
            <a:r>
              <a:rPr lang="ru-RU" dirty="0"/>
              <a:t>Основные элементы дозирующих систем карбюраторов - это жиклеры, работоспособность которых определяется их пропускной способностью. Последнюю характеристику опре­деляют на стенде. В качестве рабочего тела применяют воду. Более 90 % жиклеров имеют уменьшенную пропускную спо­собность, которую восстанавливают специальными разверт­ками. Изношенные жиклеры с большим расходом воды вы­браковывают.</a:t>
            </a:r>
          </a:p>
        </p:txBody>
      </p:sp>
      <p:sp>
        <p:nvSpPr>
          <p:cNvPr id="4" name="Номер слайда 3"/>
          <p:cNvSpPr>
            <a:spLocks noGrp="1"/>
          </p:cNvSpPr>
          <p:nvPr>
            <p:ph type="sldNum" sz="quarter" idx="12"/>
          </p:nvPr>
        </p:nvSpPr>
        <p:spPr/>
        <p:txBody>
          <a:bodyPr/>
          <a:lstStyle/>
          <a:p>
            <a:fld id="{56FA1BE5-3D63-43AB-B6AA-74DC0F569B4E}" type="slidenum">
              <a:rPr lang="ru-RU" smtClean="0"/>
              <a:t>3</a:t>
            </a:fld>
            <a:endParaRPr lang="ru-RU"/>
          </a:p>
        </p:txBody>
      </p:sp>
    </p:spTree>
    <p:extLst>
      <p:ext uri="{BB962C8B-B14F-4D97-AF65-F5344CB8AC3E}">
        <p14:creationId xmlns:p14="http://schemas.microsoft.com/office/powerpoint/2010/main" val="29610015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260648"/>
            <a:ext cx="8034096" cy="6597352"/>
          </a:xfrm>
        </p:spPr>
        <p:txBody>
          <a:bodyPr>
            <a:normAutofit fontScale="77500" lnSpcReduction="20000"/>
          </a:bodyPr>
          <a:lstStyle/>
          <a:p>
            <a:r>
              <a:rPr lang="ru-RU" dirty="0"/>
              <a:t>При обнаружении обломов или трещин вал выбраковыва­ют. Вал используют без ремонта, если площадь зоны </a:t>
            </a:r>
            <a:r>
              <a:rPr lang="ru-RU" dirty="0" err="1"/>
              <a:t>выкра­шивания</a:t>
            </a:r>
            <a:r>
              <a:rPr lang="ru-RU" dirty="0"/>
              <a:t> рабочих поверхностей не превышает 10 мм</a:t>
            </a:r>
            <a:r>
              <a:rPr lang="ru-RU" baseline="30000" dirty="0"/>
              <a:t>2</a:t>
            </a:r>
            <a:r>
              <a:rPr lang="ru-RU" dirty="0"/>
              <a:t> на сто­роне зуба. Износ зубьев шестерни постоянного зацепления по толщине проверяют калибром. Если износ больше допустимо­го, то вал выбраковывают. Износ зубьев муфты по толщине определяют замером бокового зазора в зацеплении с сопря­женной новой деталью. При этом боковой зазор должен быть в допустимых пределах. Если он больше, то вал восстанавли­вают заменой венца ДРД. Если вмятины от роликов или износ отверстия под роликовый подшипник превышают допусти­мый, то вал выбраковывают. Износ шлицев по толщине уста­навливают калибром. Восстанавливаются шлицы наплавкой под слоем флюса и последующей обработкой. Изношенную шейку под внутреннее кольцо подшипника восстанавливают </a:t>
            </a:r>
            <a:r>
              <a:rPr lang="ru-RU" dirty="0" err="1"/>
              <a:t>железнением</a:t>
            </a:r>
            <a:r>
              <a:rPr lang="ru-RU" dirty="0"/>
              <a:t>, хромированием или наплавкой</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30</a:t>
            </a:fld>
            <a:endParaRPr lang="ru-RU"/>
          </a:p>
        </p:txBody>
      </p:sp>
    </p:spTree>
    <p:extLst>
      <p:ext uri="{BB962C8B-B14F-4D97-AF65-F5344CB8AC3E}">
        <p14:creationId xmlns:p14="http://schemas.microsoft.com/office/powerpoint/2010/main" val="31098285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77500" lnSpcReduction="20000"/>
          </a:bodyPr>
          <a:lstStyle/>
          <a:p>
            <a:r>
              <a:rPr lang="ru-RU" b="1" i="1" dirty="0"/>
              <a:t>Основными</a:t>
            </a:r>
            <a:r>
              <a:rPr lang="ru-RU" dirty="0"/>
              <a:t> дефектами крышки подшипника первичного вала</a:t>
            </a:r>
            <a:r>
              <a:rPr lang="ru-RU" b="1" i="1" dirty="0"/>
              <a:t> являются:</a:t>
            </a:r>
            <a:endParaRPr lang="ru-RU" dirty="0"/>
          </a:p>
          <a:p>
            <a:pPr lvl="0"/>
            <a:r>
              <a:rPr lang="ru-RU" dirty="0"/>
              <a:t>обломы и трещины;</a:t>
            </a:r>
          </a:p>
          <a:p>
            <a:pPr lvl="0"/>
            <a:r>
              <a:rPr lang="ru-RU" dirty="0"/>
              <a:t>износ шейки под муфту выключения сцепления;</a:t>
            </a:r>
          </a:p>
          <a:p>
            <a:pPr lvl="0"/>
            <a:r>
              <a:rPr lang="ru-RU" dirty="0"/>
              <a:t>износ отверстия с </a:t>
            </a:r>
            <a:r>
              <a:rPr lang="ru-RU" dirty="0" err="1"/>
              <a:t>маслосгонной</a:t>
            </a:r>
            <a:r>
              <a:rPr lang="ru-RU" dirty="0"/>
              <a:t> резьбой;</a:t>
            </a:r>
          </a:p>
          <a:p>
            <a:pPr lvl="0"/>
            <a:r>
              <a:rPr lang="ru-RU" dirty="0"/>
              <a:t>износ </a:t>
            </a:r>
            <a:r>
              <a:rPr lang="ru-RU" dirty="0" err="1"/>
              <a:t>маслонагнетательных</a:t>
            </a:r>
            <a:r>
              <a:rPr lang="ru-RU" dirty="0"/>
              <a:t> лопаток;</a:t>
            </a:r>
          </a:p>
          <a:p>
            <a:pPr lvl="0"/>
            <a:r>
              <a:rPr lang="ru-RU" dirty="0"/>
              <a:t>износ отверстия под сальник;</a:t>
            </a:r>
          </a:p>
          <a:p>
            <a:pPr lvl="0"/>
            <a:r>
              <a:rPr lang="ru-RU" dirty="0"/>
              <a:t>износ отверстий под болты крепления к картеру;</a:t>
            </a:r>
          </a:p>
          <a:p>
            <a:pPr lvl="0"/>
            <a:r>
              <a:rPr lang="ru-RU" dirty="0"/>
              <a:t>облом прилива под пружину;</a:t>
            </a:r>
          </a:p>
          <a:p>
            <a:pPr lvl="0"/>
            <a:r>
              <a:rPr lang="ru-RU" dirty="0"/>
              <a:t>повреждение резьбовых отверстий с метрической и ко­нической дюймовой резьбой.</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31</a:t>
            </a:fld>
            <a:endParaRPr lang="ru-RU"/>
          </a:p>
        </p:txBody>
      </p:sp>
    </p:spTree>
    <p:extLst>
      <p:ext uri="{BB962C8B-B14F-4D97-AF65-F5344CB8AC3E}">
        <p14:creationId xmlns:p14="http://schemas.microsoft.com/office/powerpoint/2010/main" val="9429594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87624" y="260648"/>
            <a:ext cx="7746064" cy="5987752"/>
          </a:xfrm>
        </p:spPr>
        <p:txBody>
          <a:bodyPr>
            <a:normAutofit fontScale="77500" lnSpcReduction="20000"/>
          </a:bodyPr>
          <a:lstStyle/>
          <a:p>
            <a:r>
              <a:rPr lang="ru-RU" dirty="0"/>
              <a:t>Обломы и трещины на крышке определяют осмотром и при их наличии деталь выбраковывают. Износ шейки под муфту выключения сцепления определяет калибром-скобой и устра­няется наплавкой или установкой ДРД. Износ отверстия с </a:t>
            </a:r>
            <a:r>
              <a:rPr lang="ru-RU" dirty="0" err="1"/>
              <a:t>маслосгонной</a:t>
            </a:r>
            <a:r>
              <a:rPr lang="ru-RU" dirty="0"/>
              <a:t> резьбой и отверстия под сальник определяют калибром-скобой и восстанавливается установкой ДРД. Износ </a:t>
            </a:r>
            <a:r>
              <a:rPr lang="ru-RU" dirty="0" err="1"/>
              <a:t>маслонагнетательных</a:t>
            </a:r>
            <a:r>
              <a:rPr lang="ru-RU" dirty="0"/>
              <a:t> лопаток определяют осмотром и </a:t>
            </a:r>
            <a:r>
              <a:rPr lang="ru-RU" dirty="0" err="1"/>
              <a:t>калиб</a:t>
            </a:r>
            <a:r>
              <a:rPr lang="ru-RU" dirty="0"/>
              <a:t>- ром-скобой и устраняют наплавкой. Износ отверстий под бол­ты крепления к картеру определяют калибром-пробкой и вос­станавливают заваркой. Облом прилива под пружину устра­няют путем замены дефектной части ДРД. Повреждение резь­бовых отверстий восстанавливают заваркой, установкой до­полнительной резьбовой вставки, а коническая резьба восста­навливается углублением ее не более чем на 2,0 мм.</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32</a:t>
            </a:fld>
            <a:endParaRPr lang="ru-RU"/>
          </a:p>
        </p:txBody>
      </p:sp>
    </p:spTree>
    <p:extLst>
      <p:ext uri="{BB962C8B-B14F-4D97-AF65-F5344CB8AC3E}">
        <p14:creationId xmlns:p14="http://schemas.microsoft.com/office/powerpoint/2010/main" val="932339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332656"/>
            <a:ext cx="7818072" cy="5915744"/>
          </a:xfrm>
        </p:spPr>
        <p:txBody>
          <a:bodyPr>
            <a:normAutofit fontScale="85000" lnSpcReduction="20000"/>
          </a:bodyPr>
          <a:lstStyle/>
          <a:p>
            <a:r>
              <a:rPr lang="ru-RU" dirty="0"/>
              <a:t>Дефектами на промежуточном валу</a:t>
            </a:r>
            <a:r>
              <a:rPr lang="ru-RU" b="1" i="1" dirty="0"/>
              <a:t> могут быть:</a:t>
            </a:r>
            <a:endParaRPr lang="ru-RU" dirty="0"/>
          </a:p>
          <a:p>
            <a:pPr lvl="0"/>
            <a:r>
              <a:rPr lang="ru-RU" dirty="0"/>
              <a:t>обломы и трещины;</a:t>
            </a:r>
          </a:p>
          <a:p>
            <a:pPr lvl="0"/>
            <a:r>
              <a:rPr lang="ru-RU" dirty="0" err="1"/>
              <a:t>выкрашивание</a:t>
            </a:r>
            <a:r>
              <a:rPr lang="ru-RU" dirty="0"/>
              <a:t> рабочих поверхностей зубьев;</a:t>
            </a:r>
          </a:p>
          <a:p>
            <a:pPr lvl="0"/>
            <a:r>
              <a:rPr lang="ru-RU" dirty="0"/>
              <a:t>забоины и отколы на торцах зубьев или износ зубьев по длине;</a:t>
            </a:r>
          </a:p>
          <a:p>
            <a:pPr lvl="0"/>
            <a:r>
              <a:rPr lang="ru-RU" dirty="0"/>
              <a:t>износ зубьев по толщине;</a:t>
            </a:r>
          </a:p>
          <a:p>
            <a:pPr lvl="0"/>
            <a:r>
              <a:rPr lang="ru-RU" dirty="0"/>
              <a:t>износ шпоночных пазов (для всех шеек вала);</a:t>
            </a:r>
          </a:p>
          <a:p>
            <a:pPr lvl="0"/>
            <a:r>
              <a:rPr lang="ru-RU" dirty="0"/>
              <a:t>износ шейки под передний подшипник;</a:t>
            </a:r>
          </a:p>
          <a:p>
            <a:pPr lvl="0"/>
            <a:r>
              <a:rPr lang="ru-RU" dirty="0"/>
              <a:t>износ шейки под задний подшипник;</a:t>
            </a:r>
          </a:p>
          <a:p>
            <a:pPr lvl="0"/>
            <a:r>
              <a:rPr lang="ru-RU" dirty="0"/>
              <a:t>износ шеек под шестерни соответствующих передач;</a:t>
            </a:r>
          </a:p>
          <a:p>
            <a:pPr lvl="0"/>
            <a:r>
              <a:rPr lang="ru-RU" dirty="0"/>
              <a:t>износ паза под хвостовик вала ведущей шестерни масля­ного насоса по ширине;</a:t>
            </a:r>
          </a:p>
          <a:p>
            <a:pPr lvl="0"/>
            <a:r>
              <a:rPr lang="ru-RU" dirty="0"/>
              <a:t>повреждение резьбы.</a:t>
            </a:r>
          </a:p>
        </p:txBody>
      </p:sp>
      <p:sp>
        <p:nvSpPr>
          <p:cNvPr id="4" name="Номер слайда 3"/>
          <p:cNvSpPr>
            <a:spLocks noGrp="1"/>
          </p:cNvSpPr>
          <p:nvPr>
            <p:ph type="sldNum" sz="quarter" idx="12"/>
          </p:nvPr>
        </p:nvSpPr>
        <p:spPr/>
        <p:txBody>
          <a:bodyPr/>
          <a:lstStyle/>
          <a:p>
            <a:fld id="{56FA1BE5-3D63-43AB-B6AA-74DC0F569B4E}" type="slidenum">
              <a:rPr lang="ru-RU" smtClean="0"/>
              <a:t>33</a:t>
            </a:fld>
            <a:endParaRPr lang="ru-RU"/>
          </a:p>
        </p:txBody>
      </p:sp>
    </p:spTree>
    <p:extLst>
      <p:ext uri="{BB962C8B-B14F-4D97-AF65-F5344CB8AC3E}">
        <p14:creationId xmlns:p14="http://schemas.microsoft.com/office/powerpoint/2010/main" val="6966448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260648"/>
            <a:ext cx="7890080" cy="5987752"/>
          </a:xfrm>
        </p:spPr>
        <p:txBody>
          <a:bodyPr>
            <a:normAutofit fontScale="77500" lnSpcReduction="20000"/>
          </a:bodyPr>
          <a:lstStyle/>
          <a:p>
            <a:r>
              <a:rPr lang="ru-RU" dirty="0"/>
              <a:t>При наличии на валу обломов и трещин вал бракуется. </a:t>
            </a:r>
            <a:r>
              <a:rPr lang="ru-RU" dirty="0" err="1"/>
              <a:t>Вы­крашивание</a:t>
            </a:r>
            <a:r>
              <a:rPr lang="ru-RU" dirty="0"/>
              <a:t> рабочих поверхностей зубьев устраняют заменой зубчатого венца ДРД, в случае невозможности замены деталь выбраковывают. Забоины, отколы на торцах зубьев или износ зубьев по длине определяют осмотром и калибром-скобой и устраняют зачисткой или заменой зубчатого венца. Износ зубьев по толщине определяют калибром «НЕ» по длине об­щей нормали по 2, 3 или 4 зубьям и восстанавливают заменой зубчатого венца. При невозможности восстановления деталь выбраковывают. Износ шпоночных пазов устраняют путем нарезания новых пазов под углом 180° к изношенному или заваркой. Износ шеек под подшипники и шестерни определя­ются калибром и восстанавливают </a:t>
            </a:r>
            <a:r>
              <a:rPr lang="ru-RU" dirty="0" err="1"/>
              <a:t>железнением</a:t>
            </a:r>
            <a:r>
              <a:rPr lang="ru-RU" dirty="0"/>
              <a:t>, хромирова­нием или наплавкой. Износ под хвостовик вала ведущей шестерни масляного насоса по ширине восстанавливают наплавкой.</a:t>
            </a:r>
          </a:p>
        </p:txBody>
      </p:sp>
      <p:sp>
        <p:nvSpPr>
          <p:cNvPr id="4" name="Номер слайда 3"/>
          <p:cNvSpPr>
            <a:spLocks noGrp="1"/>
          </p:cNvSpPr>
          <p:nvPr>
            <p:ph type="sldNum" sz="quarter" idx="12"/>
          </p:nvPr>
        </p:nvSpPr>
        <p:spPr/>
        <p:txBody>
          <a:bodyPr/>
          <a:lstStyle/>
          <a:p>
            <a:fld id="{56FA1BE5-3D63-43AB-B6AA-74DC0F569B4E}" type="slidenum">
              <a:rPr lang="ru-RU" smtClean="0"/>
              <a:t>34</a:t>
            </a:fld>
            <a:endParaRPr lang="ru-RU"/>
          </a:p>
        </p:txBody>
      </p:sp>
    </p:spTree>
    <p:extLst>
      <p:ext uri="{BB962C8B-B14F-4D97-AF65-F5344CB8AC3E}">
        <p14:creationId xmlns:p14="http://schemas.microsoft.com/office/powerpoint/2010/main" val="9275155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31640" y="692696"/>
            <a:ext cx="7602048" cy="5555704"/>
          </a:xfrm>
        </p:spPr>
        <p:txBody>
          <a:bodyPr>
            <a:normAutofit fontScale="92500" lnSpcReduction="10000"/>
          </a:bodyPr>
          <a:lstStyle/>
          <a:p>
            <a:r>
              <a:rPr lang="ru-RU" b="1" i="1" dirty="0"/>
              <a:t>Основными</a:t>
            </a:r>
            <a:r>
              <a:rPr lang="ru-RU" dirty="0"/>
              <a:t> повреждениями синхронизаторов</a:t>
            </a:r>
            <a:r>
              <a:rPr lang="ru-RU" b="1" i="1" dirty="0"/>
              <a:t> являются:</a:t>
            </a:r>
            <a:endParaRPr lang="ru-RU" dirty="0"/>
          </a:p>
          <a:p>
            <a:pPr lvl="0"/>
            <a:r>
              <a:rPr lang="ru-RU" dirty="0"/>
              <a:t>обломы и трещины деталей;</a:t>
            </a:r>
          </a:p>
          <a:p>
            <a:pPr lvl="0"/>
            <a:r>
              <a:rPr lang="ru-RU" dirty="0"/>
              <a:t>износ паза каретки (износ диска под сухари вилки);</a:t>
            </a:r>
          </a:p>
          <a:p>
            <a:pPr lvl="0"/>
            <a:r>
              <a:rPr lang="ru-RU" dirty="0"/>
              <a:t>износ шлицев по толщине;</a:t>
            </a:r>
          </a:p>
          <a:p>
            <a:pPr lvl="0"/>
            <a:r>
              <a:rPr lang="ru-RU" dirty="0"/>
              <a:t>износ зубьев муфты (каретки) по толщине;</a:t>
            </a:r>
          </a:p>
          <a:p>
            <a:pPr lvl="0"/>
            <a:r>
              <a:rPr lang="ru-RU" dirty="0"/>
              <a:t>износ зубьев каретки с торца включения;</a:t>
            </a:r>
          </a:p>
          <a:p>
            <a:pPr lvl="0"/>
            <a:r>
              <a:rPr lang="ru-RU" dirty="0"/>
              <a:t>риски, задиры или неравномерный износ фрикционных колец;</a:t>
            </a:r>
          </a:p>
          <a:p>
            <a:pPr lvl="0"/>
            <a:r>
              <a:rPr lang="ru-RU" dirty="0"/>
              <a:t>нарушение фиксации каретки в обойме.</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35</a:t>
            </a:fld>
            <a:endParaRPr lang="ru-RU"/>
          </a:p>
        </p:txBody>
      </p:sp>
    </p:spTree>
    <p:extLst>
      <p:ext uri="{BB962C8B-B14F-4D97-AF65-F5344CB8AC3E}">
        <p14:creationId xmlns:p14="http://schemas.microsoft.com/office/powerpoint/2010/main" val="7628709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87624" y="332656"/>
            <a:ext cx="7746064" cy="5915744"/>
          </a:xfrm>
        </p:spPr>
        <p:txBody>
          <a:bodyPr>
            <a:normAutofit fontScale="85000" lnSpcReduction="20000"/>
          </a:bodyPr>
          <a:lstStyle/>
          <a:p>
            <a:r>
              <a:rPr lang="ru-RU" dirty="0"/>
              <a:t>При наличии обломов и трещин детали выбраковывают и заменяют новыми. Износ паза каретки (износ диска под суха­ри вилки) определяют калибром и устраняют заменой детали. Износ шлицев каретки по толщине определяют калибром. При увеличении зазора каретку выбраковывают и заменяют новой. Износ зубьев муфты каретки по толщине определяют калибром, при увеличенном зазоре деталь выбраковывают. Износ зубьев каретки с торцов устраняют, при возможности, зачисткой острых кромок или деталь выбраковывают. Риски, задиры или неравномерный износ фрикционных колец опре­деляют осмотром и устраняют путем замены колец. Наруше­ние фиксации каретки в обойме устраняются заменой дефект­ных деталей.</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36</a:t>
            </a:fld>
            <a:endParaRPr lang="ru-RU"/>
          </a:p>
        </p:txBody>
      </p:sp>
    </p:spTree>
    <p:extLst>
      <p:ext uri="{BB962C8B-B14F-4D97-AF65-F5344CB8AC3E}">
        <p14:creationId xmlns:p14="http://schemas.microsoft.com/office/powerpoint/2010/main" val="1875627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260648"/>
            <a:ext cx="8034096" cy="6408712"/>
          </a:xfrm>
        </p:spPr>
        <p:txBody>
          <a:bodyPr>
            <a:normAutofit fontScale="77500" lnSpcReduction="20000"/>
          </a:bodyPr>
          <a:lstStyle/>
          <a:p>
            <a:pPr marL="82296" indent="0">
              <a:buNone/>
            </a:pPr>
            <a:r>
              <a:rPr lang="ru-RU" b="1" i="1" dirty="0"/>
              <a:t>Карданная передача</a:t>
            </a:r>
            <a:r>
              <a:rPr lang="ru-RU" i="1" dirty="0" smtClean="0"/>
              <a:t>.</a:t>
            </a:r>
          </a:p>
          <a:p>
            <a:pPr marL="82296" indent="0">
              <a:buNone/>
            </a:pPr>
            <a:endParaRPr lang="ru-RU" b="1" i="1" dirty="0"/>
          </a:p>
          <a:p>
            <a:pPr marL="82296" indent="0">
              <a:buNone/>
            </a:pPr>
            <a:r>
              <a:rPr lang="ru-RU" b="1" i="1" dirty="0" smtClean="0"/>
              <a:t> </a:t>
            </a:r>
            <a:r>
              <a:rPr lang="ru-RU" b="1" i="1" dirty="0"/>
              <a:t>Основные</a:t>
            </a:r>
            <a:r>
              <a:rPr lang="ru-RU" dirty="0"/>
              <a:t> повреждения карданного вала\</a:t>
            </a:r>
          </a:p>
          <a:p>
            <a:pPr lvl="0"/>
            <a:r>
              <a:rPr lang="ru-RU" dirty="0"/>
              <a:t>погнутость трубы;</a:t>
            </a:r>
          </a:p>
          <a:p>
            <a:pPr lvl="0"/>
            <a:r>
              <a:rPr lang="ru-RU" dirty="0"/>
              <a:t>погнутость щек вилок;</a:t>
            </a:r>
          </a:p>
          <a:p>
            <a:pPr lvl="0"/>
            <a:r>
              <a:rPr lang="ru-RU" dirty="0"/>
              <a:t>обломы или трещины на вилках.</a:t>
            </a:r>
          </a:p>
          <a:p>
            <a:r>
              <a:rPr lang="ru-RU" dirty="0"/>
              <a:t>Погнутость трубы устраняют правкой. Биение в любой точке вала не более 0,4 мм. При проверке биения вал центри­руют по пазам и отверстиям в вилках. Погнутость щек вилок устраняют также правкой. При обломах и трещинах вилка подлежит замене. Для этого следует срезать сваркой шов, вы- прессовать негодную вилку, запрессовать новую и приварить ее к трубе сплошным швом шириной 8 мм по всей окруж­ности. Дефектом фланца карданного вала является износ от­верстий под подшипники. Если диаметр отверстий превышает допустимый, то их подвергают вибродуговой наплавке с по­следующей обработкой отверстий до номинального размера.</a:t>
            </a:r>
          </a:p>
        </p:txBody>
      </p:sp>
      <p:sp>
        <p:nvSpPr>
          <p:cNvPr id="4" name="Номер слайда 3"/>
          <p:cNvSpPr>
            <a:spLocks noGrp="1"/>
          </p:cNvSpPr>
          <p:nvPr>
            <p:ph type="sldNum" sz="quarter" idx="12"/>
          </p:nvPr>
        </p:nvSpPr>
        <p:spPr/>
        <p:txBody>
          <a:bodyPr/>
          <a:lstStyle/>
          <a:p>
            <a:fld id="{56FA1BE5-3D63-43AB-B6AA-74DC0F569B4E}" type="slidenum">
              <a:rPr lang="ru-RU" smtClean="0"/>
              <a:t>37</a:t>
            </a:fld>
            <a:endParaRPr lang="ru-RU"/>
          </a:p>
        </p:txBody>
      </p:sp>
    </p:spTree>
    <p:extLst>
      <p:ext uri="{BB962C8B-B14F-4D97-AF65-F5344CB8AC3E}">
        <p14:creationId xmlns:p14="http://schemas.microsoft.com/office/powerpoint/2010/main" val="41913762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87624" y="404664"/>
            <a:ext cx="7746064" cy="5843736"/>
          </a:xfrm>
        </p:spPr>
        <p:txBody>
          <a:bodyPr>
            <a:normAutofit fontScale="92500"/>
          </a:bodyPr>
          <a:lstStyle/>
          <a:p>
            <a:r>
              <a:rPr lang="ru-RU" dirty="0"/>
              <a:t>Повреждения крестовины карданного вала</a:t>
            </a:r>
            <a:r>
              <a:rPr lang="ru-RU" b="1" i="1" dirty="0"/>
              <a:t> следующие:</a:t>
            </a:r>
            <a:endParaRPr lang="ru-RU" dirty="0"/>
          </a:p>
          <a:p>
            <a:pPr lvl="0"/>
            <a:r>
              <a:rPr lang="ru-RU" dirty="0"/>
              <a:t>вмятины на поверхности шипов;</a:t>
            </a:r>
          </a:p>
          <a:p>
            <a:pPr lvl="0"/>
            <a:r>
              <a:rPr lang="ru-RU" dirty="0"/>
              <a:t>износ шипов по диаметру.</a:t>
            </a:r>
          </a:p>
          <a:p>
            <a:r>
              <a:rPr lang="ru-RU" dirty="0"/>
              <a:t>Эти дефекты устраняются автоматической наплавкой в углекислом газе с последующей термической и механической обработкой. Отклонение от </a:t>
            </a:r>
            <a:r>
              <a:rPr lang="ru-RU" dirty="0" err="1"/>
              <a:t>соосности</a:t>
            </a:r>
            <a:r>
              <a:rPr lang="ru-RU" dirty="0"/>
              <a:t> поверхностей шипов после обработки - не более 0,15 мм. Овальность и </a:t>
            </a:r>
            <a:r>
              <a:rPr lang="ru-RU" dirty="0" err="1"/>
              <a:t>конусооб</a:t>
            </a:r>
            <a:r>
              <a:rPr lang="ru-RU" dirty="0"/>
              <a:t>- разность поверхностей шипов по всей длине - не более 0,008 мм.</a:t>
            </a:r>
          </a:p>
        </p:txBody>
      </p:sp>
      <p:sp>
        <p:nvSpPr>
          <p:cNvPr id="4" name="Номер слайда 3"/>
          <p:cNvSpPr>
            <a:spLocks noGrp="1"/>
          </p:cNvSpPr>
          <p:nvPr>
            <p:ph type="sldNum" sz="quarter" idx="12"/>
          </p:nvPr>
        </p:nvSpPr>
        <p:spPr/>
        <p:txBody>
          <a:bodyPr/>
          <a:lstStyle/>
          <a:p>
            <a:fld id="{56FA1BE5-3D63-43AB-B6AA-74DC0F569B4E}" type="slidenum">
              <a:rPr lang="ru-RU" smtClean="0"/>
              <a:t>38</a:t>
            </a:fld>
            <a:endParaRPr lang="ru-RU"/>
          </a:p>
        </p:txBody>
      </p:sp>
    </p:spTree>
    <p:extLst>
      <p:ext uri="{BB962C8B-B14F-4D97-AF65-F5344CB8AC3E}">
        <p14:creationId xmlns:p14="http://schemas.microsoft.com/office/powerpoint/2010/main" val="37725118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3568" y="260648"/>
            <a:ext cx="8250120" cy="6597352"/>
          </a:xfrm>
        </p:spPr>
        <p:txBody>
          <a:bodyPr>
            <a:normAutofit fontScale="77500" lnSpcReduction="20000"/>
          </a:bodyPr>
          <a:lstStyle/>
          <a:p>
            <a:r>
              <a:rPr lang="ru-RU" b="1" i="1" dirty="0"/>
              <a:t>Основные</a:t>
            </a:r>
            <a:r>
              <a:rPr lang="ru-RU" dirty="0"/>
              <a:t> повреждения скользящей вилки:</a:t>
            </a:r>
          </a:p>
          <a:p>
            <a:pPr lvl="0"/>
            <a:r>
              <a:rPr lang="ru-RU" dirty="0"/>
              <a:t>погнутость шеек;</a:t>
            </a:r>
          </a:p>
          <a:p>
            <a:pPr lvl="0"/>
            <a:r>
              <a:rPr lang="ru-RU" dirty="0"/>
              <a:t>износ отверстий под подшипники;</a:t>
            </a:r>
          </a:p>
          <a:p>
            <a:pPr lvl="0"/>
            <a:r>
              <a:rPr lang="ru-RU" dirty="0"/>
              <a:t>ослабление посадки или нарушение герметичности за­глушки;</a:t>
            </a:r>
          </a:p>
          <a:p>
            <a:pPr lvl="0"/>
            <a:r>
              <a:rPr lang="ru-RU" dirty="0"/>
              <a:t>ослабление крепления защитного колпака;</a:t>
            </a:r>
          </a:p>
          <a:p>
            <a:pPr lvl="0"/>
            <a:r>
              <a:rPr lang="ru-RU" dirty="0"/>
              <a:t>износ шейки под подшипник и сальник удлинителя ко­робки передач.</a:t>
            </a:r>
          </a:p>
          <a:p>
            <a:r>
              <a:rPr lang="ru-RU" dirty="0"/>
              <a:t>Погнутость щек вилки устраняют правкой. Если диаметр отверстий под подшипники больше допустимого, их подвер­гают вибродуговой наплавке с последующей обработкой от­верстий до номинального размера. Дефекты заглушки устра­няют ее заменой, ослабление крепления защитного колпака - сваркой. Заглушку вилки кардана после </a:t>
            </a:r>
            <a:r>
              <a:rPr lang="ru-RU" dirty="0" err="1"/>
              <a:t>запрессовывания</a:t>
            </a:r>
            <a:r>
              <a:rPr lang="ru-RU" dirty="0"/>
              <a:t> сле­дует обжать для прочности и герметичности соединения. Вил­ки с трещинами, обломами и недопустимым износом шлице- </a:t>
            </a:r>
            <a:r>
              <a:rPr lang="ru-RU" dirty="0" err="1"/>
              <a:t>вых</a:t>
            </a:r>
            <a:r>
              <a:rPr lang="ru-RU" dirty="0"/>
              <a:t> канавок по ширине подлежат выбраковке.</a:t>
            </a:r>
          </a:p>
        </p:txBody>
      </p:sp>
      <p:sp>
        <p:nvSpPr>
          <p:cNvPr id="4" name="Номер слайда 3"/>
          <p:cNvSpPr>
            <a:spLocks noGrp="1"/>
          </p:cNvSpPr>
          <p:nvPr>
            <p:ph type="sldNum" sz="quarter" idx="12"/>
          </p:nvPr>
        </p:nvSpPr>
        <p:spPr/>
        <p:txBody>
          <a:bodyPr/>
          <a:lstStyle/>
          <a:p>
            <a:fld id="{56FA1BE5-3D63-43AB-B6AA-74DC0F569B4E}" type="slidenum">
              <a:rPr lang="ru-RU" smtClean="0"/>
              <a:t>39</a:t>
            </a:fld>
            <a:endParaRPr lang="ru-RU"/>
          </a:p>
        </p:txBody>
      </p:sp>
    </p:spTree>
    <p:extLst>
      <p:ext uri="{BB962C8B-B14F-4D97-AF65-F5344CB8AC3E}">
        <p14:creationId xmlns:p14="http://schemas.microsoft.com/office/powerpoint/2010/main" val="31732825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332656"/>
            <a:ext cx="7962088" cy="6525344"/>
          </a:xfrm>
        </p:spPr>
        <p:txBody>
          <a:bodyPr>
            <a:normAutofit fontScale="77500" lnSpcReduction="20000"/>
          </a:bodyPr>
          <a:lstStyle/>
          <a:p>
            <a:r>
              <a:rPr lang="ru-RU" dirty="0"/>
              <a:t>Герметичность поплавка восстанавливают пайкой мягким припоем с доведением его массы до нормативной. Уровень топлива в поплавковой камере измеряют с помощью стеклян­ной трубки с делениями, полость которой сообщается с по­плавковой камерой, а нулевое деление совпадает с плоскостью разъема крышки и поплавковой камеры карбюратора. Произ­водительность ускорительного насоса определяют объемом топлива, которое подается за десять полных ходов поршня. Уровень топлива в поплавковой камере устанавливают вос­становлением герметичности соединения «запорная игла- седло» и подгибанием язычка поплавка. Ремонт ускоритель­ного насоса заключается в замене его изношенных элементов (уплотнений и поршня) и притирке клапана к седлу.</a:t>
            </a:r>
          </a:p>
          <a:p>
            <a:r>
              <a:rPr lang="ru-RU" dirty="0"/>
              <a:t>У смесительных камер карбюраторов заменяют подшипни­ки оси дроссельной заслонки, изломанные рычаги и изношен­ные винты.</a:t>
            </a:r>
            <a:br>
              <a:rPr lang="ru-RU" dirty="0"/>
            </a:br>
            <a:endParaRPr lang="ru-RU" dirty="0"/>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4</a:t>
            </a:fld>
            <a:endParaRPr lang="ru-RU"/>
          </a:p>
        </p:txBody>
      </p:sp>
    </p:spTree>
    <p:extLst>
      <p:ext uri="{BB962C8B-B14F-4D97-AF65-F5344CB8AC3E}">
        <p14:creationId xmlns:p14="http://schemas.microsoft.com/office/powerpoint/2010/main" val="33373896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260648"/>
            <a:ext cx="8064896" cy="6597352"/>
          </a:xfrm>
        </p:spPr>
        <p:txBody>
          <a:bodyPr>
            <a:normAutofit fontScale="77500" lnSpcReduction="20000"/>
          </a:bodyPr>
          <a:lstStyle/>
          <a:p>
            <a:pPr marL="82296" indent="0">
              <a:buNone/>
            </a:pPr>
            <a:r>
              <a:rPr lang="ru-RU" b="1" i="1" dirty="0"/>
              <a:t>Ведущий мост. </a:t>
            </a:r>
            <a:endParaRPr lang="ru-RU" b="1" i="1" dirty="0" smtClean="0"/>
          </a:p>
          <a:p>
            <a:r>
              <a:rPr lang="ru-RU" b="1" i="1" dirty="0" smtClean="0"/>
              <a:t>Основные</a:t>
            </a:r>
            <a:r>
              <a:rPr lang="ru-RU" dirty="0" smtClean="0"/>
              <a:t> </a:t>
            </a:r>
            <a:r>
              <a:rPr lang="ru-RU" dirty="0"/>
              <a:t>повреждения картера ведуще­го моста:</a:t>
            </a:r>
          </a:p>
          <a:p>
            <a:pPr lvl="0"/>
            <a:r>
              <a:rPr lang="ru-RU" dirty="0"/>
              <a:t>обломы и трещины на картере;</a:t>
            </a:r>
          </a:p>
          <a:p>
            <a:pPr lvl="0"/>
            <a:r>
              <a:rPr lang="ru-RU" dirty="0"/>
              <a:t>обломы и трещины на кожухах полуосей;</a:t>
            </a:r>
          </a:p>
          <a:p>
            <a:pPr lvl="0"/>
            <a:r>
              <a:rPr lang="ru-RU" dirty="0"/>
              <a:t>смятие или облом шлицев кожуха полуоси;</a:t>
            </a:r>
          </a:p>
          <a:p>
            <a:pPr lvl="0"/>
            <a:r>
              <a:rPr lang="ru-RU" dirty="0"/>
              <a:t>износ шейки кожуха под подшипник ступицы;</a:t>
            </a:r>
          </a:p>
          <a:p>
            <a:pPr lvl="0"/>
            <a:r>
              <a:rPr lang="ru-RU" dirty="0"/>
              <a:t>риски, задиры или износ кольца сальника ступицы;</a:t>
            </a:r>
          </a:p>
          <a:p>
            <a:pPr lvl="0"/>
            <a:r>
              <a:rPr lang="ru-RU" dirty="0"/>
              <a:t>повреждение резьбы на кожухе полуосей;</a:t>
            </a:r>
          </a:p>
          <a:p>
            <a:pPr lvl="0"/>
            <a:r>
              <a:rPr lang="ru-RU" dirty="0"/>
              <a:t>износ отверстий под оси тормозных колодок;</a:t>
            </a:r>
          </a:p>
          <a:p>
            <a:pPr lvl="0"/>
            <a:r>
              <a:rPr lang="ru-RU" dirty="0"/>
              <a:t>износ отверстий под трубку кронштейна задней тормоз­ной камеры;</a:t>
            </a:r>
          </a:p>
          <a:p>
            <a:pPr lvl="0"/>
            <a:r>
              <a:rPr lang="ru-RU" dirty="0"/>
              <a:t>ослабление заклепок крепления суппорта;</a:t>
            </a:r>
          </a:p>
          <a:p>
            <a:pPr lvl="0"/>
            <a:r>
              <a:rPr lang="ru-RU" dirty="0"/>
              <a:t>повреждение резьбы под шпильки крепления редуктора;</a:t>
            </a:r>
          </a:p>
          <a:p>
            <a:pPr lvl="0"/>
            <a:r>
              <a:rPr lang="ru-RU" dirty="0"/>
              <a:t>повреждение резьбовых отверстий крепления резиновой подушки.</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40</a:t>
            </a:fld>
            <a:endParaRPr lang="ru-RU"/>
          </a:p>
        </p:txBody>
      </p:sp>
    </p:spTree>
    <p:extLst>
      <p:ext uri="{BB962C8B-B14F-4D97-AF65-F5344CB8AC3E}">
        <p14:creationId xmlns:p14="http://schemas.microsoft.com/office/powerpoint/2010/main" val="7409570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10000"/>
          </a:bodyPr>
          <a:lstStyle/>
          <a:p>
            <a:r>
              <a:rPr lang="ru-RU" dirty="0"/>
              <a:t>При наличии трещины длиной менее 200 мм, не захваты­вающей отверстий под кожухи полуосей, картер восстанавли­вается заваркой трещины, в противном случае картер выбра­ковывают. Детали с обломами и трещинами на суппорте и кожухе полуоси бракуют. Риски, задиры и износ кольца сальника ступицы устраняют обработкой до устранения по­вреждения. Износ отверстий под оси колодок и под трубку кронштейна задней тормозной камеры восстанавливается установкой ДРД или заменой суппорта</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41</a:t>
            </a:fld>
            <a:endParaRPr lang="ru-RU"/>
          </a:p>
        </p:txBody>
      </p:sp>
    </p:spTree>
    <p:extLst>
      <p:ext uri="{BB962C8B-B14F-4D97-AF65-F5344CB8AC3E}">
        <p14:creationId xmlns:p14="http://schemas.microsoft.com/office/powerpoint/2010/main" val="12807128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188640"/>
            <a:ext cx="7890080" cy="6059760"/>
          </a:xfrm>
        </p:spPr>
        <p:txBody>
          <a:bodyPr>
            <a:normAutofit fontScale="77500" lnSpcReduction="20000"/>
          </a:bodyPr>
          <a:lstStyle/>
          <a:p>
            <a:r>
              <a:rPr lang="ru-RU" b="1" i="1" dirty="0"/>
              <a:t>Основными</a:t>
            </a:r>
            <a:r>
              <a:rPr lang="ru-RU" dirty="0"/>
              <a:t> повреждениями картера редуктора</a:t>
            </a:r>
            <a:r>
              <a:rPr lang="ru-RU" b="1" i="1" dirty="0"/>
              <a:t> являются:</a:t>
            </a:r>
            <a:endParaRPr lang="ru-RU" dirty="0"/>
          </a:p>
          <a:p>
            <a:pPr lvl="0"/>
            <a:r>
              <a:rPr lang="ru-RU" dirty="0"/>
              <a:t>износ отверстий под подшипники ведущей шестерни;</a:t>
            </a:r>
          </a:p>
          <a:p>
            <a:pPr lvl="0"/>
            <a:r>
              <a:rPr lang="ru-RU" dirty="0"/>
              <a:t>износ отверстий под стакан подшипников ведущей шес­терни;</a:t>
            </a:r>
          </a:p>
          <a:p>
            <a:pPr lvl="0"/>
            <a:r>
              <a:rPr lang="ru-RU" dirty="0"/>
              <a:t>износ отверстий под подшипники дифференциала;</a:t>
            </a:r>
          </a:p>
          <a:p>
            <a:pPr lvl="0"/>
            <a:r>
              <a:rPr lang="ru-RU" dirty="0"/>
              <a:t>повреждение резьбы под гайки подшипников дифферен­циала.</a:t>
            </a:r>
          </a:p>
          <a:p>
            <a:r>
              <a:rPr lang="ru-RU" dirty="0"/>
              <a:t>Обломы и трещины, не захватывающие посадочные отвер­стия, устраняют заваркой или наплавкой. Отверстие под ста­кан подшипников и подшипники ведущей шестерни восста­навливаются установкой ДРД или наплавкой с последующим растачиванием под номинальный размер. Износ отверстий под подшипники дифференциала и поврежденная резьба под гай­ки подшипников дифференциала восстанавливают вибродуго­вой наплавкой.</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42</a:t>
            </a:fld>
            <a:endParaRPr lang="ru-RU"/>
          </a:p>
        </p:txBody>
      </p:sp>
    </p:spTree>
    <p:extLst>
      <p:ext uri="{BB962C8B-B14F-4D97-AF65-F5344CB8AC3E}">
        <p14:creationId xmlns:p14="http://schemas.microsoft.com/office/powerpoint/2010/main" val="29603591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332656"/>
            <a:ext cx="7890080" cy="6248400"/>
          </a:xfrm>
        </p:spPr>
        <p:txBody>
          <a:bodyPr>
            <a:normAutofit fontScale="70000" lnSpcReduction="20000"/>
          </a:bodyPr>
          <a:lstStyle/>
          <a:p>
            <a:r>
              <a:rPr lang="ru-RU" dirty="0"/>
              <a:t>Основными</a:t>
            </a:r>
            <a:r>
              <a:rPr lang="ru-RU" b="1" i="1" dirty="0"/>
              <a:t> повреждениями дифференциала</a:t>
            </a:r>
            <a:r>
              <a:rPr lang="ru-RU" dirty="0"/>
              <a:t> в сборе с ве­домой шестерней редуктора являются:</a:t>
            </a:r>
          </a:p>
          <a:p>
            <a:pPr lvl="0"/>
            <a:r>
              <a:rPr lang="ru-RU" dirty="0"/>
              <a:t>обломы и трещины на чашках;</a:t>
            </a:r>
          </a:p>
          <a:p>
            <a:pPr lvl="0"/>
            <a:r>
              <a:rPr lang="ru-RU" dirty="0"/>
              <a:t>обломы вершин зубьев ведомой шестерни по краям;</a:t>
            </a:r>
          </a:p>
          <a:p>
            <a:pPr lvl="0"/>
            <a:r>
              <a:rPr lang="ru-RU" dirty="0" err="1"/>
              <a:t>выкрашивание</a:t>
            </a:r>
            <a:r>
              <a:rPr lang="ru-RU" dirty="0"/>
              <a:t> рабочей поверхности зубьев ведомой шестерни;</a:t>
            </a:r>
          </a:p>
          <a:p>
            <a:pPr lvl="0"/>
            <a:r>
              <a:rPr lang="ru-RU" dirty="0"/>
              <a:t>износ зубьев ведомой шестерни по толщине;</a:t>
            </a:r>
          </a:p>
          <a:p>
            <a:pPr lvl="0"/>
            <a:r>
              <a:rPr lang="ru-RU" dirty="0"/>
              <a:t>ступенчатый износ поверхности зубьев;</a:t>
            </a:r>
          </a:p>
          <a:p>
            <a:pPr lvl="0"/>
            <a:r>
              <a:rPr lang="ru-RU" dirty="0"/>
              <a:t>ослабление заклепок;</a:t>
            </a:r>
          </a:p>
          <a:p>
            <a:pPr lvl="0"/>
            <a:r>
              <a:rPr lang="ru-RU" dirty="0"/>
              <a:t>износ отверстий под шейки крестовины дифференциала;</a:t>
            </a:r>
          </a:p>
          <a:p>
            <a:pPr lvl="0"/>
            <a:r>
              <a:rPr lang="ru-RU" dirty="0"/>
              <a:t>износ отверстий под шестерни полуоси;</a:t>
            </a:r>
          </a:p>
          <a:p>
            <a:pPr lvl="0"/>
            <a:r>
              <a:rPr lang="ru-RU" dirty="0"/>
              <a:t>износ шеек под подшипники;</a:t>
            </a:r>
          </a:p>
          <a:p>
            <a:pPr lvl="0"/>
            <a:r>
              <a:rPr lang="ru-RU" dirty="0"/>
              <a:t>риски, задиры и неравномерный износ поверхности под опорные шейки сателлитов;</a:t>
            </a:r>
          </a:p>
          <a:p>
            <a:pPr lvl="0"/>
            <a:r>
              <a:rPr lang="ru-RU" dirty="0"/>
              <a:t>риски, задиры и неравномерный износ торцов под шайбу шестерни полуоси;</a:t>
            </a:r>
          </a:p>
          <a:p>
            <a:pPr lvl="0"/>
            <a:r>
              <a:rPr lang="ru-RU" dirty="0"/>
              <a:t>износ резьбы под шпильки.</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43</a:t>
            </a:fld>
            <a:endParaRPr lang="ru-RU"/>
          </a:p>
        </p:txBody>
      </p:sp>
    </p:spTree>
    <p:extLst>
      <p:ext uri="{BB962C8B-B14F-4D97-AF65-F5344CB8AC3E}">
        <p14:creationId xmlns:p14="http://schemas.microsoft.com/office/powerpoint/2010/main" val="10004875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87624" y="260648"/>
            <a:ext cx="7746064" cy="5987752"/>
          </a:xfrm>
        </p:spPr>
        <p:txBody>
          <a:bodyPr>
            <a:normAutofit fontScale="85000" lnSpcReduction="10000"/>
          </a:bodyPr>
          <a:lstStyle/>
          <a:p>
            <a:r>
              <a:rPr lang="ru-RU" dirty="0"/>
              <a:t>При наличии трещин на чашках их выбраковывают. Обло­мы вершин зубьев ведомой шестерни по краям при длине облома менее 5 мм (с каждой стороны) устраняют путем зачи­стки и округления острых кромок, при длине более 5 мм шес­терню заменяют. Ведомую шестерню заменяют при наличии </a:t>
            </a:r>
            <a:r>
              <a:rPr lang="ru-RU" dirty="0" err="1"/>
              <a:t>выкрашивания</a:t>
            </a:r>
            <a:r>
              <a:rPr lang="ru-RU" dirty="0"/>
              <a:t> рабочей поверхности, износе зубьев по толщи­не и при увеличенном боковом зазоре. Износ отверстий под шейки крестовины дифференциала устраняют обработкой до ремонтного размера, </a:t>
            </a:r>
            <a:r>
              <a:rPr lang="ru-RU" dirty="0" err="1"/>
              <a:t>железнением</a:t>
            </a:r>
            <a:r>
              <a:rPr lang="ru-RU" dirty="0"/>
              <a:t>, наплавкой или сверлением новых отверстий в коробке дифференциала, расположенных под углом 45 </a:t>
            </a:r>
            <a:r>
              <a:rPr lang="ru-RU" baseline="30000" dirty="0"/>
              <a:t>0</a:t>
            </a:r>
            <a:r>
              <a:rPr lang="ru-RU" dirty="0"/>
              <a:t> к изношенным. </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44</a:t>
            </a:fld>
            <a:endParaRPr lang="ru-RU"/>
          </a:p>
        </p:txBody>
      </p:sp>
    </p:spTree>
    <p:extLst>
      <p:ext uri="{BB962C8B-B14F-4D97-AF65-F5344CB8AC3E}">
        <p14:creationId xmlns:p14="http://schemas.microsoft.com/office/powerpoint/2010/main" val="259060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20000"/>
          </a:bodyPr>
          <a:lstStyle/>
          <a:p>
            <a:r>
              <a:rPr lang="ru-RU" dirty="0"/>
              <a:t>Отверстия под шестерню полу­оси восстанавливают растачиванием и установкой ДРД. Шей­ки под подшипники восстанавливают под размер рабочего чертежа наплавкой, </a:t>
            </a:r>
            <a:r>
              <a:rPr lang="ru-RU" dirty="0" err="1"/>
              <a:t>железнением</a:t>
            </a:r>
            <a:r>
              <a:rPr lang="ru-RU" dirty="0"/>
              <a:t> или хромированием с после­дующей обработкой. Риски, задиры или неравномерный износ поверхности под опорные шайбы сателлитов и торца под шайбу шестерни полуоси устраняют обработкой под ремонт­ный размер (два ремонтных размера с интервалами 0,5 и 1 мм, соответственно) с последующей установкой опорных шайб соответствующего размера.</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45</a:t>
            </a:fld>
            <a:endParaRPr lang="ru-RU"/>
          </a:p>
        </p:txBody>
      </p:sp>
    </p:spTree>
    <p:extLst>
      <p:ext uri="{BB962C8B-B14F-4D97-AF65-F5344CB8AC3E}">
        <p14:creationId xmlns:p14="http://schemas.microsoft.com/office/powerpoint/2010/main" val="16676311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20000"/>
          </a:bodyPr>
          <a:lstStyle/>
          <a:p>
            <a:r>
              <a:rPr lang="ru-RU" i="1" dirty="0"/>
              <a:t>Основными</a:t>
            </a:r>
            <a:r>
              <a:rPr lang="ru-RU" dirty="0"/>
              <a:t> повреждениями ведущей шестерни</a:t>
            </a:r>
            <a:r>
              <a:rPr lang="ru-RU" i="1" dirty="0"/>
              <a:t> являются:</a:t>
            </a:r>
            <a:endParaRPr lang="ru-RU" dirty="0"/>
          </a:p>
          <a:p>
            <a:pPr lvl="0"/>
            <a:r>
              <a:rPr lang="ru-RU" dirty="0"/>
              <a:t>обломы вершин зубьев у края;</a:t>
            </a:r>
          </a:p>
          <a:p>
            <a:pPr lvl="0"/>
            <a:r>
              <a:rPr lang="ru-RU" dirty="0" err="1"/>
              <a:t>выкрашивание</a:t>
            </a:r>
            <a:r>
              <a:rPr lang="ru-RU" dirty="0"/>
              <a:t> рабочей поверхности зубьев;</a:t>
            </a:r>
          </a:p>
          <a:p>
            <a:pPr lvl="0"/>
            <a:r>
              <a:rPr lang="ru-RU" dirty="0"/>
              <a:t>износ зубьев по толщине;</a:t>
            </a:r>
          </a:p>
          <a:p>
            <a:pPr lvl="0"/>
            <a:r>
              <a:rPr lang="ru-RU" dirty="0"/>
              <a:t>износ шлицев по толщине;</a:t>
            </a:r>
          </a:p>
          <a:p>
            <a:pPr lvl="0"/>
            <a:r>
              <a:rPr lang="ru-RU" dirty="0"/>
              <a:t>ступенчатая выработка по поверхности зубьев;</a:t>
            </a:r>
          </a:p>
          <a:p>
            <a:pPr lvl="0"/>
            <a:r>
              <a:rPr lang="ru-RU" dirty="0"/>
              <a:t>износ шейки под передний роликоподшипник;</a:t>
            </a:r>
          </a:p>
          <a:p>
            <a:pPr lvl="0"/>
            <a:r>
              <a:rPr lang="ru-RU" dirty="0"/>
              <a:t>износ шейки под средний роликоподшипник;</a:t>
            </a:r>
          </a:p>
          <a:p>
            <a:pPr lvl="0"/>
            <a:r>
              <a:rPr lang="ru-RU" dirty="0"/>
              <a:t>износ шейки под задний роликоподшипник;</a:t>
            </a:r>
          </a:p>
          <a:p>
            <a:pPr lvl="0"/>
            <a:r>
              <a:rPr lang="ru-RU" dirty="0"/>
              <a:t>повреждение резьбы.</a:t>
            </a:r>
          </a:p>
        </p:txBody>
      </p:sp>
      <p:sp>
        <p:nvSpPr>
          <p:cNvPr id="4" name="Номер слайда 3"/>
          <p:cNvSpPr>
            <a:spLocks noGrp="1"/>
          </p:cNvSpPr>
          <p:nvPr>
            <p:ph type="sldNum" sz="quarter" idx="12"/>
          </p:nvPr>
        </p:nvSpPr>
        <p:spPr/>
        <p:txBody>
          <a:bodyPr/>
          <a:lstStyle/>
          <a:p>
            <a:fld id="{56FA1BE5-3D63-43AB-B6AA-74DC0F569B4E}" type="slidenum">
              <a:rPr lang="ru-RU" smtClean="0"/>
              <a:t>46</a:t>
            </a:fld>
            <a:endParaRPr lang="ru-RU"/>
          </a:p>
        </p:txBody>
      </p:sp>
    </p:spTree>
    <p:extLst>
      <p:ext uri="{BB962C8B-B14F-4D97-AF65-F5344CB8AC3E}">
        <p14:creationId xmlns:p14="http://schemas.microsoft.com/office/powerpoint/2010/main" val="40818600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332656"/>
            <a:ext cx="7818072" cy="5915744"/>
          </a:xfrm>
        </p:spPr>
        <p:txBody>
          <a:bodyPr>
            <a:normAutofit fontScale="77500" lnSpcReduction="20000"/>
          </a:bodyPr>
          <a:lstStyle/>
          <a:p>
            <a:r>
              <a:rPr lang="ru-RU" dirty="0"/>
              <a:t>Шестерни главной передачи не </a:t>
            </a:r>
            <a:r>
              <a:rPr lang="ru-RU" dirty="0" err="1"/>
              <a:t>раскомплектовывают</a:t>
            </a:r>
            <a:r>
              <a:rPr lang="ru-RU" dirty="0"/>
              <a:t>. В слу­чае износа одной из них допускается комплектование пары шес­тернями, бывшими в эксплуатации или новыми с обязательной проверкой их зацепления по пятну контакта. Обломы вершин зубьев у края восстанавливаются закруглением острых кромок. При невозможности закругления деталь выбраковывают. </a:t>
            </a:r>
            <a:r>
              <a:rPr lang="ru-RU" dirty="0" err="1"/>
              <a:t>Вы­крашивание</a:t>
            </a:r>
            <a:r>
              <a:rPr lang="ru-RU" dirty="0"/>
              <a:t> рабочих поверхностей зубьев не допускается. Износ зубьев по толщине определяют по боковому зазору с сопряжен­ной новой деталью, при увеличенном зазоре деталь выбраковы­вают. Износ шлицев по толщине определяется калибром, при увеличенном износе деталь выбраковывают. Износы шеек под передний, средний и задний подшипники восстанавливаются хромированием, </a:t>
            </a:r>
            <a:r>
              <a:rPr lang="ru-RU" dirty="0" err="1"/>
              <a:t>железнением</a:t>
            </a:r>
            <a:r>
              <a:rPr lang="ru-RU" dirty="0"/>
              <a:t> или наплавкой. Поврежденные резьбы калибруются или восстанавливаются наплавкой.</a:t>
            </a:r>
          </a:p>
        </p:txBody>
      </p:sp>
      <p:sp>
        <p:nvSpPr>
          <p:cNvPr id="4" name="Номер слайда 3"/>
          <p:cNvSpPr>
            <a:spLocks noGrp="1"/>
          </p:cNvSpPr>
          <p:nvPr>
            <p:ph type="sldNum" sz="quarter" idx="12"/>
          </p:nvPr>
        </p:nvSpPr>
        <p:spPr/>
        <p:txBody>
          <a:bodyPr/>
          <a:lstStyle/>
          <a:p>
            <a:fld id="{56FA1BE5-3D63-43AB-B6AA-74DC0F569B4E}" type="slidenum">
              <a:rPr lang="ru-RU" smtClean="0"/>
              <a:t>47</a:t>
            </a:fld>
            <a:endParaRPr lang="ru-RU"/>
          </a:p>
        </p:txBody>
      </p:sp>
    </p:spTree>
    <p:extLst>
      <p:ext uri="{BB962C8B-B14F-4D97-AF65-F5344CB8AC3E}">
        <p14:creationId xmlns:p14="http://schemas.microsoft.com/office/powerpoint/2010/main" val="9900092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332656"/>
            <a:ext cx="7818072" cy="5915744"/>
          </a:xfrm>
        </p:spPr>
        <p:txBody>
          <a:bodyPr>
            <a:normAutofit fontScale="70000" lnSpcReduction="20000"/>
          </a:bodyPr>
          <a:lstStyle/>
          <a:p>
            <a:pPr marL="82296" indent="0" algn="ctr">
              <a:buNone/>
            </a:pPr>
            <a:r>
              <a:rPr lang="ru-RU" b="1" i="1" dirty="0"/>
              <a:t>Передняя ось. </a:t>
            </a:r>
            <a:endParaRPr lang="ru-RU" b="1" i="1" dirty="0" smtClean="0"/>
          </a:p>
          <a:p>
            <a:r>
              <a:rPr lang="ru-RU" b="1" i="1" dirty="0" smtClean="0"/>
              <a:t>Основные</a:t>
            </a:r>
            <a:r>
              <a:rPr lang="ru-RU" dirty="0" smtClean="0"/>
              <a:t> </a:t>
            </a:r>
            <a:r>
              <a:rPr lang="ru-RU" dirty="0"/>
              <a:t>повреждения балки передней оси.</a:t>
            </a:r>
          </a:p>
          <a:p>
            <a:pPr lvl="0"/>
            <a:r>
              <a:rPr lang="ru-RU" dirty="0"/>
              <a:t>износ бобышки под шкворень по высоте;</a:t>
            </a:r>
          </a:p>
          <a:p>
            <a:pPr lvl="0"/>
            <a:r>
              <a:rPr lang="ru-RU" dirty="0"/>
              <a:t>износ конусных отверстий;</a:t>
            </a:r>
          </a:p>
          <a:p>
            <a:pPr lvl="0"/>
            <a:r>
              <a:rPr lang="ru-RU" dirty="0"/>
              <a:t>выбоины и неравномерный износ площадок под рессоры;</a:t>
            </a:r>
          </a:p>
          <a:p>
            <a:pPr lvl="0"/>
            <a:r>
              <a:rPr lang="ru-RU" dirty="0"/>
              <a:t>износ отверстий под стремянки рессор.</a:t>
            </a:r>
          </a:p>
          <a:p>
            <a:r>
              <a:rPr lang="ru-RU" dirty="0"/>
              <a:t>Если балка имеет обломы и трещины, то ее выбраковыва­ют. В случае, если трещина проходит от отверстия под стре­мянку рессор наружу, то допускается заварка таких трещин. Изгиб и скручивание определяют на стенде для проверки и правки балок передних осей. Правка производится в холодном состоянии. При невозможности исправления балки выбрако­вывают. Износ бобышки под шкворень устраняется обработ­кой торцевых поверхностей с последующей установкой ком­пенсирующих шайб между бобышками шкворня и кулака. Из­нос отверстий под стремянки крепления рессор, местный из­нос отверстий под центровые болты рессор устраняют завар­кой. Отклонение от параллельности площадок под рессоры допускается не более 0,5 мм на длине 100 мм.</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48</a:t>
            </a:fld>
            <a:endParaRPr lang="ru-RU"/>
          </a:p>
        </p:txBody>
      </p:sp>
    </p:spTree>
    <p:extLst>
      <p:ext uri="{BB962C8B-B14F-4D97-AF65-F5344CB8AC3E}">
        <p14:creationId xmlns:p14="http://schemas.microsoft.com/office/powerpoint/2010/main" val="32609257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260648"/>
            <a:ext cx="7818072" cy="5987752"/>
          </a:xfrm>
        </p:spPr>
        <p:txBody>
          <a:bodyPr>
            <a:normAutofit fontScale="77500" lnSpcReduction="20000"/>
          </a:bodyPr>
          <a:lstStyle/>
          <a:p>
            <a:r>
              <a:rPr lang="ru-RU" b="1" i="1" dirty="0"/>
              <a:t>Основные</a:t>
            </a:r>
            <a:r>
              <a:rPr lang="ru-RU" dirty="0"/>
              <a:t> повреждения поворотной цапфы:</a:t>
            </a:r>
          </a:p>
          <a:p>
            <a:pPr lvl="0"/>
            <a:r>
              <a:rPr lang="ru-RU" dirty="0"/>
              <a:t>износ конусных отверстий под поворотные рычаги;</a:t>
            </a:r>
          </a:p>
          <a:p>
            <a:pPr lvl="0"/>
            <a:r>
              <a:rPr lang="ru-RU" dirty="0"/>
              <a:t>износ отверстий во втулках под шкворень;</a:t>
            </a:r>
          </a:p>
          <a:p>
            <a:pPr lvl="0"/>
            <a:r>
              <a:rPr lang="ru-RU" dirty="0"/>
              <a:t>износ отверстий под втулки шкворня;</a:t>
            </a:r>
          </a:p>
          <a:p>
            <a:pPr lvl="0"/>
            <a:r>
              <a:rPr lang="ru-RU" dirty="0"/>
              <a:t>износ проушины под балку;</a:t>
            </a:r>
          </a:p>
          <a:p>
            <a:pPr lvl="0"/>
            <a:r>
              <a:rPr lang="ru-RU" dirty="0"/>
              <a:t>износ шеек под подшипники.</a:t>
            </a:r>
          </a:p>
          <a:p>
            <a:r>
              <a:rPr lang="ru-RU" dirty="0"/>
              <a:t>На поворотном кулаке из-за повышенных нагрузок могут возникать трещины и обломы, которые определяют осмотром и дефектоскопией. В этих случаях поворотные кулаки выбра­ковывают. Износ конусных отверстий под рычаги определяет­ся конусным калибром. Если диаметр отверстия под втулки шкворня превышает допустимый размер, они обрабатываются под ремонтный размер. Износ шеек под внутренний и внеш­ний подшипники устраняют </a:t>
            </a:r>
            <a:r>
              <a:rPr lang="ru-RU" dirty="0" err="1"/>
              <a:t>железнением</a:t>
            </a:r>
            <a:r>
              <a:rPr lang="ru-RU" dirty="0"/>
              <a:t> или хромированием с последующей обработкой резанием.</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49</a:t>
            </a:fld>
            <a:endParaRPr lang="ru-RU"/>
          </a:p>
        </p:txBody>
      </p:sp>
    </p:spTree>
    <p:extLst>
      <p:ext uri="{BB962C8B-B14F-4D97-AF65-F5344CB8AC3E}">
        <p14:creationId xmlns:p14="http://schemas.microsoft.com/office/powerpoint/2010/main" val="214008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260648"/>
            <a:ext cx="7962088" cy="6336704"/>
          </a:xfrm>
        </p:spPr>
        <p:txBody>
          <a:bodyPr>
            <a:normAutofit fontScale="85000" lnSpcReduction="20000"/>
          </a:bodyPr>
          <a:lstStyle/>
          <a:p>
            <a:r>
              <a:rPr lang="ru-RU" dirty="0"/>
              <a:t>В конце ремонта в смесительных камерах проверяют:</a:t>
            </a:r>
          </a:p>
          <a:p>
            <a:pPr lvl="0"/>
            <a:r>
              <a:rPr lang="ru-RU" dirty="0"/>
              <a:t>плотность прилегания дроссельных заслонок к стенкам камер;</a:t>
            </a:r>
          </a:p>
          <a:p>
            <a:pPr lvl="0"/>
            <a:r>
              <a:rPr lang="ru-RU" dirty="0"/>
              <a:t>размеры и чистоту переходных и вакуумных отверстий и их взаимное расположение относительно кромок дроссельных заслонок;</a:t>
            </a:r>
          </a:p>
          <a:p>
            <a:pPr lvl="0"/>
            <a:r>
              <a:rPr lang="ru-RU" dirty="0"/>
              <a:t>герметичность посадки винта холостого хода.</a:t>
            </a:r>
          </a:p>
          <a:p>
            <a:r>
              <a:rPr lang="ru-RU" dirty="0"/>
              <a:t>Карбюраторы собирают на стенде, который оснащен уста­новочными приспособлениями и механической отверткой. Собранный карбюратор контролируют на соответствие расхо­дов топлива и воздуха нормативным показателям для различ­ных режимов его работы на безмоторной вакуумной установ­ке, которая позволяет проверять работу на пяти режимах: пус­ковом, трех дроссельных и внешнем. </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5</a:t>
            </a:fld>
            <a:endParaRPr lang="ru-RU"/>
          </a:p>
        </p:txBody>
      </p:sp>
    </p:spTree>
    <p:extLst>
      <p:ext uri="{BB962C8B-B14F-4D97-AF65-F5344CB8AC3E}">
        <p14:creationId xmlns:p14="http://schemas.microsoft.com/office/powerpoint/2010/main" val="31025976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87624" y="260648"/>
            <a:ext cx="7746064" cy="5987752"/>
          </a:xfrm>
        </p:spPr>
        <p:txBody>
          <a:bodyPr>
            <a:normAutofit fontScale="77500" lnSpcReduction="20000"/>
          </a:bodyPr>
          <a:lstStyle/>
          <a:p>
            <a:r>
              <a:rPr lang="ru-RU" b="1" dirty="0"/>
              <a:t>Требования безопасности.</a:t>
            </a:r>
            <a:r>
              <a:rPr lang="ru-RU" dirty="0"/>
              <a:t> Рабочие места слесарей долж­ны содержаться в чистоте и не загромождаться деталями. Вер­стаки должны иметь жесткую и прочную конструкцию и быть достаточно устойчивыми, шириной не менее 0,75 м.</a:t>
            </a:r>
          </a:p>
          <a:p>
            <a:r>
              <a:rPr lang="ru-RU" dirty="0"/>
              <a:t>Гаечные ключи должны соответствовать размерам гаек и болтов. Лезвие отвертки должно по толщине соответствовать ширине шлица в голове винта. Слесарные тиски должны иметь исправные губки и зажимной винт.</a:t>
            </a:r>
          </a:p>
          <a:p>
            <a:r>
              <a:rPr lang="ru-RU" dirty="0"/>
              <a:t>При работе пневматическим инструментом подавать воз­дух разрешается только после того, как инструмент установ­лен в рабочее положение. Шланги должны быть исправными, крепление их проволокой запрещается. Ручные и пневматиче­ские инструменты должны быть оборудованы эффективными глушителями шума и выпуска сжатого воздуха.</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50</a:t>
            </a:fld>
            <a:endParaRPr lang="ru-RU"/>
          </a:p>
        </p:txBody>
      </p:sp>
    </p:spTree>
    <p:extLst>
      <p:ext uri="{BB962C8B-B14F-4D97-AF65-F5344CB8AC3E}">
        <p14:creationId xmlns:p14="http://schemas.microsoft.com/office/powerpoint/2010/main" val="36443423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20000"/>
          </a:bodyPr>
          <a:lstStyle/>
          <a:p>
            <a:r>
              <a:rPr lang="ru-RU" dirty="0"/>
              <a:t>Присоединение электрического инструмента к электросети разрешается только при помощи штепсельных соединений. Проверка замыканий на корпусе и состояние изоляции прово­дов, отсутствия обрыва заземляющего провода должна произ­водиться мегомметром не реже одного раза в месяц. К работе с электрическим инструментом допускаются лица, прошедшие специальное обучение и инструктаж по технике безопасности.</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51</a:t>
            </a:fld>
            <a:endParaRPr lang="ru-RU"/>
          </a:p>
        </p:txBody>
      </p:sp>
    </p:spTree>
    <p:extLst>
      <p:ext uri="{BB962C8B-B14F-4D97-AF65-F5344CB8AC3E}">
        <p14:creationId xmlns:p14="http://schemas.microsoft.com/office/powerpoint/2010/main" val="6574826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188640"/>
            <a:ext cx="7890080" cy="6059760"/>
          </a:xfrm>
        </p:spPr>
        <p:txBody>
          <a:bodyPr>
            <a:normAutofit fontScale="92500" lnSpcReduction="10000"/>
          </a:bodyPr>
          <a:lstStyle/>
          <a:p>
            <a:pPr marL="82296" indent="0" algn="ctr">
              <a:buNone/>
            </a:pPr>
            <a:r>
              <a:rPr lang="ru-RU" dirty="0"/>
              <a:t>. </a:t>
            </a:r>
            <a:r>
              <a:rPr lang="ru-RU" b="1" dirty="0"/>
              <a:t>Автомобильные шины</a:t>
            </a:r>
          </a:p>
          <a:p>
            <a:r>
              <a:rPr lang="ru-RU" b="1" dirty="0"/>
              <a:t>Экономическая целесообразность ремонта шин.</a:t>
            </a:r>
            <a:r>
              <a:rPr lang="ru-RU" dirty="0"/>
              <a:t> Усло­вие восстановления шин заключается в достижении ими нор­мативной послеремонтной наработки. При обеспечении этого условия целесообразность восстановления шин устанавливают расчетом наибольшей стоимости ремонта С</a:t>
            </a:r>
            <a:r>
              <a:rPr lang="ru-RU" baseline="-25000" dirty="0"/>
              <a:t>р</a:t>
            </a:r>
            <a:r>
              <a:rPr lang="ru-RU" dirty="0"/>
              <a:t> (р.) по формуле</a:t>
            </a:r>
          </a:p>
          <a:p>
            <a:r>
              <a:rPr lang="en-US" dirty="0" err="1"/>
              <a:t>Cp</a:t>
            </a:r>
            <a:r>
              <a:rPr lang="ru-RU" dirty="0"/>
              <a:t>&lt;</a:t>
            </a:r>
            <a:r>
              <a:rPr lang="en-US" dirty="0" err="1"/>
              <a:t>C</a:t>
            </a:r>
            <a:r>
              <a:rPr lang="en-US" baseline="-25000" dirty="0" err="1"/>
              <a:t>H</a:t>
            </a:r>
            <a:r>
              <a:rPr lang="en-US" dirty="0" err="1"/>
              <a:t>i</a:t>
            </a:r>
            <a:r>
              <a:rPr lang="ru-RU" dirty="0"/>
              <a:t>	(5.1)</a:t>
            </a:r>
          </a:p>
          <a:p>
            <a:r>
              <a:rPr lang="ru-RU" dirty="0"/>
              <a:t>где </a:t>
            </a:r>
            <a:r>
              <a:rPr lang="ru-RU" dirty="0" err="1"/>
              <a:t>П</a:t>
            </a:r>
            <a:r>
              <a:rPr lang="ru-RU" baseline="-25000" dirty="0" err="1"/>
              <a:t>р</a:t>
            </a:r>
            <a:r>
              <a:rPr lang="ru-RU" dirty="0"/>
              <a:t> и </a:t>
            </a:r>
            <a:r>
              <a:rPr lang="ru-RU" dirty="0" err="1"/>
              <a:t>П</a:t>
            </a:r>
            <a:r>
              <a:rPr lang="ru-RU" baseline="-25000" dirty="0" err="1"/>
              <a:t>н</a:t>
            </a:r>
            <a:r>
              <a:rPr lang="ru-RU" dirty="0"/>
              <a:t> - пробег отремонтированной и новой шины, тыс. км, соответственно; </a:t>
            </a:r>
            <a:r>
              <a:rPr lang="ru-RU" dirty="0" err="1"/>
              <a:t>С</a:t>
            </a:r>
            <a:r>
              <a:rPr lang="ru-RU" baseline="-25000" dirty="0" err="1"/>
              <a:t>н</a:t>
            </a:r>
            <a:r>
              <a:rPr lang="ru-RU" dirty="0"/>
              <a:t> - стоимость новой шины, р.</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52</a:t>
            </a:fld>
            <a:endParaRPr lang="ru-RU"/>
          </a:p>
        </p:txBody>
      </p:sp>
    </p:spTree>
    <p:extLst>
      <p:ext uri="{BB962C8B-B14F-4D97-AF65-F5344CB8AC3E}">
        <p14:creationId xmlns:p14="http://schemas.microsoft.com/office/powerpoint/2010/main" val="7277761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20000"/>
          </a:bodyPr>
          <a:lstStyle/>
          <a:p>
            <a:r>
              <a:rPr lang="ru-RU" dirty="0"/>
              <a:t>Повреждения покрышек и камер.</a:t>
            </a:r>
            <a:r>
              <a:rPr lang="ru-RU" b="1" dirty="0"/>
              <a:t> Основные</a:t>
            </a:r>
            <a:r>
              <a:rPr lang="ru-RU" i="1" dirty="0"/>
              <a:t> поврежде­ния покрышек:</a:t>
            </a:r>
            <a:endParaRPr lang="ru-RU" dirty="0"/>
          </a:p>
          <a:p>
            <a:pPr lvl="0"/>
            <a:r>
              <a:rPr lang="ru-RU" dirty="0"/>
              <a:t>износ протектора;</a:t>
            </a:r>
          </a:p>
          <a:p>
            <a:pPr lvl="0"/>
            <a:r>
              <a:rPr lang="ru-RU" dirty="0"/>
              <a:t>проколы;</a:t>
            </a:r>
          </a:p>
          <a:p>
            <a:pPr lvl="0"/>
            <a:r>
              <a:rPr lang="ru-RU" dirty="0"/>
              <a:t>порезы;</a:t>
            </a:r>
          </a:p>
          <a:p>
            <a:pPr lvl="0"/>
            <a:r>
              <a:rPr lang="ru-RU" dirty="0"/>
              <a:t>разрывы;</a:t>
            </a:r>
          </a:p>
          <a:p>
            <a:pPr lvl="0"/>
            <a:r>
              <a:rPr lang="ru-RU" dirty="0"/>
              <a:t>расслоение каркаса.</a:t>
            </a:r>
          </a:p>
          <a:p>
            <a:r>
              <a:rPr lang="ru-RU" dirty="0"/>
              <a:t>По месту расположения повреждения бывают наружные, внутренние и сквозные, а по объему - захватывающие не­большой участок и захватывающие покрышку по всей окруж­ности.</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53</a:t>
            </a:fld>
            <a:endParaRPr lang="ru-RU"/>
          </a:p>
        </p:txBody>
      </p:sp>
    </p:spTree>
    <p:extLst>
      <p:ext uri="{BB962C8B-B14F-4D97-AF65-F5344CB8AC3E}">
        <p14:creationId xmlns:p14="http://schemas.microsoft.com/office/powerpoint/2010/main" val="219811372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27584" y="188640"/>
            <a:ext cx="8106104" cy="6669360"/>
          </a:xfrm>
        </p:spPr>
        <p:txBody>
          <a:bodyPr>
            <a:normAutofit fontScale="70000" lnSpcReduction="20000"/>
          </a:bodyPr>
          <a:lstStyle/>
          <a:p>
            <a:r>
              <a:rPr lang="ru-RU" b="1" i="1" dirty="0"/>
              <a:t>Камеры</a:t>
            </a:r>
            <a:r>
              <a:rPr lang="ru-RU" dirty="0"/>
              <a:t>, имеющие кольцевые прорезы, потертости в ре­зультате движения на спущенной шине, признаки старения, разрушенные нефтепродуктами, </a:t>
            </a:r>
            <a:r>
              <a:rPr lang="ru-RU" dirty="0" err="1"/>
              <a:t>непригоды</a:t>
            </a:r>
            <a:r>
              <a:rPr lang="ru-RU" dirty="0"/>
              <a:t> к ремонту.</a:t>
            </a:r>
          </a:p>
          <a:p>
            <a:r>
              <a:rPr lang="ru-RU" b="1" dirty="0"/>
              <a:t>Технические условия на прием автомобильных шин в ремонт.</a:t>
            </a:r>
            <a:r>
              <a:rPr lang="ru-RU" dirty="0"/>
              <a:t> В ремонт принимают покрышки, имеющие не более одного сквозного повреждения размером до 100 мм для легко­вых автомобилей и до 150 мм для грузовых автомобилей. До­пускаются повреждения каркаса на глубину одного слоя для шин легковых автомобилей и до двух слоев для шин грузовых автомобилей. Могут приниматься в ремонт наложением ново­го протектора покрышки с местными повреждениями. В зави­симости от значения износа протектора и состояния каркаса, покрышки, пригодные к ремонту наложением протектора, от­носятся к одной из групп ремонта:</a:t>
            </a:r>
          </a:p>
          <a:p>
            <a:pPr lvl="0"/>
            <a:r>
              <a:rPr lang="ru-RU" dirty="0"/>
              <a:t>покрышки с частичным износом рисунка протектора, не имеющие сквозных трещин;</a:t>
            </a:r>
          </a:p>
          <a:p>
            <a:pPr lvl="0"/>
            <a:r>
              <a:rPr lang="ru-RU" dirty="0"/>
              <a:t>покрышки с полным износом рисунка протектора, имеющие сквозные повреждения каркаса.</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54</a:t>
            </a:fld>
            <a:endParaRPr lang="ru-RU"/>
          </a:p>
        </p:txBody>
      </p:sp>
    </p:spTree>
    <p:extLst>
      <p:ext uri="{BB962C8B-B14F-4D97-AF65-F5344CB8AC3E}">
        <p14:creationId xmlns:p14="http://schemas.microsoft.com/office/powerpoint/2010/main" val="19208575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260648"/>
            <a:ext cx="8034096" cy="6597352"/>
          </a:xfrm>
        </p:spPr>
        <p:txBody>
          <a:bodyPr>
            <a:normAutofit fontScale="85000" lnSpcReduction="10000"/>
          </a:bodyPr>
          <a:lstStyle/>
          <a:p>
            <a:r>
              <a:rPr lang="ru-RU" dirty="0"/>
              <a:t>В ремонт</a:t>
            </a:r>
            <a:r>
              <a:rPr lang="ru-RU" b="1" i="1" dirty="0"/>
              <a:t> не принимают покрышки</a:t>
            </a:r>
            <a:r>
              <a:rPr lang="ru-RU" dirty="0"/>
              <a:t>, имеющие излом или оголение металлического сердечника борта, пропитанные маслом, что привело к набуханию резины, с признаками ста­рения, с изломом внутренних слоев каркаса, с деформирован­ными бортами, с износом корда </a:t>
            </a:r>
            <a:r>
              <a:rPr lang="ru-RU" dirty="0" err="1"/>
              <a:t>брекера</a:t>
            </a:r>
            <a:r>
              <a:rPr lang="ru-RU" dirty="0"/>
              <a:t>, со сквозными повреж­дениями, находящимися на расстоянии менее 50 мм от пятки борта, спустя пять лет с момента изготовления.</a:t>
            </a:r>
          </a:p>
          <a:p>
            <a:r>
              <a:rPr lang="ru-RU" dirty="0"/>
              <a:t>Гарантийный пробег покрышек после устранения местных повреждений установлен 10... 16 тыс. км, в зависимости от ха­рактера повреждения. Для покрышек, отремонтированных наложением нового протектора этот пробег установлен в пре­делах 12...28 тыс. км, в зависимости от группы ремонта.</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55</a:t>
            </a:fld>
            <a:endParaRPr lang="ru-RU"/>
          </a:p>
        </p:txBody>
      </p:sp>
    </p:spTree>
    <p:extLst>
      <p:ext uri="{BB962C8B-B14F-4D97-AF65-F5344CB8AC3E}">
        <p14:creationId xmlns:p14="http://schemas.microsoft.com/office/powerpoint/2010/main" val="182878552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3568" y="188640"/>
            <a:ext cx="8250120" cy="6669360"/>
          </a:xfrm>
        </p:spPr>
        <p:txBody>
          <a:bodyPr>
            <a:normAutofit fontScale="70000" lnSpcReduction="20000"/>
          </a:bodyPr>
          <a:lstStyle/>
          <a:p>
            <a:r>
              <a:rPr lang="ru-RU" b="1" dirty="0"/>
              <a:t>Виды ремонта покрышек.</a:t>
            </a:r>
            <a:r>
              <a:rPr lang="ru-RU" dirty="0"/>
              <a:t> Для покрышек установлено два вида ремонта:</a:t>
            </a:r>
            <a:r>
              <a:rPr lang="ru-RU" i="1" dirty="0"/>
              <a:t> местный</a:t>
            </a:r>
            <a:r>
              <a:rPr lang="ru-RU" dirty="0"/>
              <a:t> (устранение местных поврежде­ний) и</a:t>
            </a:r>
            <a:r>
              <a:rPr lang="ru-RU" i="1" dirty="0"/>
              <a:t> восстановительный</a:t>
            </a:r>
            <a:r>
              <a:rPr lang="ru-RU" dirty="0"/>
              <a:t> (наложение нового протектора). Вид ремонта определяют при осмотре покрышки.</a:t>
            </a:r>
          </a:p>
          <a:p>
            <a:r>
              <a:rPr lang="ru-RU" b="1" dirty="0"/>
              <a:t>Ремонт покрышек с местными повреждениями</a:t>
            </a:r>
            <a:r>
              <a:rPr lang="ru-RU" dirty="0"/>
              <a:t> включа­ет основные операции: осмотр, очистку, подготовку повреж­денных участков, нанесение клея и его сушку, установку пла­стырей или манжет, вулканизацию, обработку, контроль.</a:t>
            </a:r>
          </a:p>
          <a:p>
            <a:r>
              <a:rPr lang="ru-RU" dirty="0"/>
              <a:t>Для осмотра покрышек применяют расширители с </a:t>
            </a:r>
            <a:r>
              <a:rPr lang="ru-RU" dirty="0" err="1"/>
              <a:t>пневмо­приводом</a:t>
            </a:r>
            <a:r>
              <a:rPr lang="ru-RU" dirty="0"/>
              <a:t> и </a:t>
            </a:r>
            <a:r>
              <a:rPr lang="ru-RU" dirty="0" err="1"/>
              <a:t>бортовыворачиватели</a:t>
            </a:r>
            <a:r>
              <a:rPr lang="ru-RU" dirty="0"/>
              <a:t>. Внутренние расслоения определяют </a:t>
            </a:r>
            <a:r>
              <a:rPr lang="ru-RU" dirty="0" err="1"/>
              <a:t>обстукиванием</a:t>
            </a:r>
            <a:r>
              <a:rPr lang="ru-RU" dirty="0"/>
              <a:t> молотком (покрышка издает глу­хой звук) или при помощи ультразвукового дефектоскопа. По­крышку очищают механически или вручную жесткими щет­ками и скребками с подачей теплой воды. Затем ее высуши­вают в течение 2 ч потоком воздуха, нагретого до температу­ры 40 °С. Из покрышки удаляют инородные предметы и отме­чают мелом границы поврежденных участков. Вырезают эти участки на всю глубину. Форма полученных углублений пред­ставляет собой усеченный конус с углом при вершине 90°.</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56</a:t>
            </a:fld>
            <a:endParaRPr lang="ru-RU"/>
          </a:p>
        </p:txBody>
      </p:sp>
    </p:spTree>
    <p:extLst>
      <p:ext uri="{BB962C8B-B14F-4D97-AF65-F5344CB8AC3E}">
        <p14:creationId xmlns:p14="http://schemas.microsoft.com/office/powerpoint/2010/main" val="960320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59632" y="404664"/>
            <a:ext cx="7674056" cy="5843736"/>
          </a:xfrm>
        </p:spPr>
        <p:txBody>
          <a:bodyPr>
            <a:normAutofit fontScale="77500" lnSpcReduction="20000"/>
          </a:bodyPr>
          <a:lstStyle/>
          <a:p>
            <a:r>
              <a:rPr lang="ru-RU" dirty="0"/>
              <a:t>Материал каркаса не должен иметь влажность более 6 %. При необходимости покрышку высушивают горячим воздухом в течение 24 ч или ультрафиолетовыми лучами в течение 2...4 ч. Поверхности реза обрабатывают дисковой проволочной щеткой или фигурной шарошкой, закрепленной на конце гибкого при­водного вала. После обработки поверхности очищают от пыли.</a:t>
            </a:r>
          </a:p>
          <a:p>
            <a:r>
              <a:rPr lang="ru-RU" dirty="0"/>
              <a:t>Резиновый клей состоит из клеевой резины и бензина. Клей наносят дважды: первый раз массовая доля клеевой резины составляет </a:t>
            </a:r>
            <a:r>
              <a:rPr lang="en-US" dirty="0"/>
              <a:t>Vg</a:t>
            </a:r>
            <a:r>
              <a:rPr lang="ru-RU" dirty="0"/>
              <a:t>, второй раз - </a:t>
            </a:r>
            <a:r>
              <a:rPr lang="en-US" dirty="0"/>
              <a:t>V</a:t>
            </a:r>
            <a:r>
              <a:rPr lang="ru-RU" baseline="-25000" dirty="0"/>
              <a:t>5</a:t>
            </a:r>
            <a:r>
              <a:rPr lang="ru-RU" dirty="0"/>
              <a:t>. Клей наносят кистью, вначале на внутренние поверхности, а затем - на наружные. Первый слой клея сушат в сушильном шкафу при температуре 30...40 °С в течение 25...30 мин, а второй слой - в течение 35...40 мин.</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57</a:t>
            </a:fld>
            <a:endParaRPr lang="ru-RU"/>
          </a:p>
        </p:txBody>
      </p:sp>
    </p:spTree>
    <p:extLst>
      <p:ext uri="{BB962C8B-B14F-4D97-AF65-F5344CB8AC3E}">
        <p14:creationId xmlns:p14="http://schemas.microsoft.com/office/powerpoint/2010/main" val="40547440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20000"/>
          </a:bodyPr>
          <a:lstStyle/>
          <a:p>
            <a:r>
              <a:rPr lang="ru-RU" dirty="0"/>
              <a:t>Каркас покрышки, глубина повреждения которого более двух слоев, ремонтируют пластырями или манжетами, изго­товленными из годных участков каркаса выбракованных по­крышек. При меньшей глубине повреждений применяют по­лосы обрезиненного корда. Способы устранение повреждений покрышек вырезанием участков приведены на рис. 5.5, при этом несквозные повреждения устраняют вырезанием ре­зины по схеме одинарного конуса (рис. 5.5,</a:t>
            </a:r>
            <a:r>
              <a:rPr lang="ru-RU" i="1" dirty="0"/>
              <a:t> а</a:t>
            </a:r>
            <a:r>
              <a:rPr lang="ru-RU" dirty="0"/>
              <a:t>; 5.5,</a:t>
            </a:r>
            <a:r>
              <a:rPr lang="ru-RU" i="1" dirty="0"/>
              <a:t> б</a:t>
            </a:r>
            <a:r>
              <a:rPr lang="ru-RU" dirty="0"/>
              <a:t> и 5.5,</a:t>
            </a:r>
            <a:r>
              <a:rPr lang="ru-RU" i="1" dirty="0"/>
              <a:t> в),</a:t>
            </a:r>
            <a:r>
              <a:rPr lang="ru-RU" dirty="0"/>
              <a:t> </a:t>
            </a:r>
            <a:r>
              <a:rPr lang="ru-RU" dirty="0" smtClean="0"/>
              <a:t>а </a:t>
            </a:r>
            <a:r>
              <a:rPr lang="ru-RU" dirty="0"/>
              <a:t>сквозные повреждения - по схеме встречного конуса (рис. 5.5, г). </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58</a:t>
            </a:fld>
            <a:endParaRPr lang="ru-RU"/>
          </a:p>
        </p:txBody>
      </p:sp>
    </p:spTree>
    <p:extLst>
      <p:ext uri="{BB962C8B-B14F-4D97-AF65-F5344CB8AC3E}">
        <p14:creationId xmlns:p14="http://schemas.microsoft.com/office/powerpoint/2010/main" val="175448287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476672"/>
            <a:ext cx="7890080" cy="5771728"/>
          </a:xfrm>
        </p:spPr>
        <p:txBody>
          <a:bodyPr>
            <a:normAutofit fontScale="85000" lnSpcReduction="10000"/>
          </a:bodyPr>
          <a:lstStyle/>
          <a:p>
            <a:r>
              <a:rPr lang="ru-RU" dirty="0" smtClean="0"/>
              <a:t>На </a:t>
            </a:r>
            <a:r>
              <a:rPr lang="ru-RU" dirty="0"/>
              <a:t>внутреннюю поверхность покрышки при необходимости уста­навливают пластырь. Ремонтные материалы промазывают клеем, сушат, накладывают на восстанавливаемые участки покрышки и прикатывают роликом. Края ремонтного материала заклеивают </a:t>
            </a:r>
            <a:r>
              <a:rPr lang="ru-RU" dirty="0" err="1"/>
              <a:t>прослоечной</a:t>
            </a:r>
            <a:r>
              <a:rPr lang="ru-RU" dirty="0"/>
              <a:t> резиной. Число пластырей и направление их нитей должно соответствовать числу вырезанных слоев и направлению нитей каркаса. Между слоями прокладывают </a:t>
            </a:r>
            <a:r>
              <a:rPr lang="ru-RU" dirty="0" err="1"/>
              <a:t>прослоечную</a:t>
            </a:r>
            <a:r>
              <a:rPr lang="ru-RU" dirty="0"/>
              <a:t> резину. Последний слой каркаса перекрывает поврежденный участок на 20...30 мм. Заделывание повреждений начинают с внутренней стороны покрышки, а заканчивают с наружной.</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59</a:t>
            </a:fld>
            <a:endParaRPr lang="ru-RU"/>
          </a:p>
        </p:txBody>
      </p:sp>
    </p:spTree>
    <p:extLst>
      <p:ext uri="{BB962C8B-B14F-4D97-AF65-F5344CB8AC3E}">
        <p14:creationId xmlns:p14="http://schemas.microsoft.com/office/powerpoint/2010/main" val="1196450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260648"/>
            <a:ext cx="7962088" cy="6336704"/>
          </a:xfrm>
        </p:spPr>
        <p:txBody>
          <a:bodyPr>
            <a:normAutofit fontScale="70000" lnSpcReduction="20000"/>
          </a:bodyPr>
          <a:lstStyle/>
          <a:p>
            <a:r>
              <a:rPr lang="ru-RU" dirty="0"/>
              <a:t>В качестве среды для проверки карбюратора применяют керосин, который подают в карбюратор при помощи бензонасоса. Минимальный (макси­мальный) расход воздуха через карбюратор будет при полно­стью закрытой (открытой) дроссельной заслонке. Расход топ­лива на всех режимах работы карбюратора контролируют при помощи ротаметра.</a:t>
            </a:r>
          </a:p>
          <a:p>
            <a:r>
              <a:rPr lang="ru-RU" dirty="0"/>
              <a:t>Разрежение в смесительной камере карбюратора создает вакуумный насос типа ВВН-12М. Работа насоса сопровожда­ется сильным шумом, поэтому его устанавливают в отдельном помещении.</a:t>
            </a:r>
          </a:p>
          <a:p>
            <a:r>
              <a:rPr lang="ru-RU" dirty="0"/>
              <a:t>Сглаживание пульсаций воздушного потока и отделение керосина из этого потока производят при помощи ресивера.</a:t>
            </a:r>
          </a:p>
          <a:p>
            <a:r>
              <a:rPr lang="ru-RU" dirty="0"/>
              <a:t>Путем открытия дроссельной заслонки поочередно уста­навливают необходимые значения расхода воздуха через кар­бюратор и измеряют соответствующие значения расхода топ­лива, которые сопоставляют с нормативными. При обнаруже­нии несоответствий производят регулировку карбюратора или замену элементов.</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6</a:t>
            </a:fld>
            <a:endParaRPr lang="ru-RU"/>
          </a:p>
        </p:txBody>
      </p:sp>
    </p:spTree>
    <p:extLst>
      <p:ext uri="{BB962C8B-B14F-4D97-AF65-F5344CB8AC3E}">
        <p14:creationId xmlns:p14="http://schemas.microsoft.com/office/powerpoint/2010/main" val="376442878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56FA1BE5-3D63-43AB-B6AA-74DC0F569B4E}" type="slidenum">
              <a:rPr lang="ru-RU" smtClean="0"/>
              <a:t>60</a:t>
            </a:fld>
            <a:endParaRPr lang="ru-RU"/>
          </a:p>
        </p:txBody>
      </p:sp>
      <p:pic>
        <p:nvPicPr>
          <p:cNvPr id="5" name="Объект 4" descr="image66"/>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31640" y="1412776"/>
            <a:ext cx="7589603" cy="1515912"/>
          </a:xfrm>
          <a:prstGeom prst="rect">
            <a:avLst/>
          </a:prstGeom>
          <a:noFill/>
          <a:ln>
            <a:noFill/>
          </a:ln>
        </p:spPr>
      </p:pic>
      <p:graphicFrame>
        <p:nvGraphicFramePr>
          <p:cNvPr id="6" name="Таблица 5"/>
          <p:cNvGraphicFramePr>
            <a:graphicFrameLocks noGrp="1"/>
          </p:cNvGraphicFramePr>
          <p:nvPr>
            <p:extLst>
              <p:ext uri="{D42A27DB-BD31-4B8C-83A1-F6EECF244321}">
                <p14:modId xmlns:p14="http://schemas.microsoft.com/office/powerpoint/2010/main" val="552495916"/>
              </p:ext>
            </p:extLst>
          </p:nvPr>
        </p:nvGraphicFramePr>
        <p:xfrm>
          <a:off x="1187624" y="3356992"/>
          <a:ext cx="7056783" cy="2557271"/>
        </p:xfrm>
        <a:graphic>
          <a:graphicData uri="http://schemas.openxmlformats.org/drawingml/2006/table">
            <a:tbl>
              <a:tblPr>
                <a:tableStyleId>{5C22544A-7EE6-4342-B048-85BDC9FD1C3A}</a:tableStyleId>
              </a:tblPr>
              <a:tblGrid>
                <a:gridCol w="7056783"/>
              </a:tblGrid>
              <a:tr h="2557271">
                <a:tc>
                  <a:txBody>
                    <a:bodyPr/>
                    <a:lstStyle/>
                    <a:p>
                      <a:pPr marL="38100" marR="38100" algn="just">
                        <a:lnSpc>
                          <a:spcPct val="150000"/>
                        </a:lnSpc>
                        <a:spcAft>
                          <a:spcPts val="0"/>
                        </a:spcAft>
                      </a:pPr>
                      <a:r>
                        <a:rPr lang="ru-RU" sz="2000" u="none" strike="noStrike" spc="0" dirty="0">
                          <a:effectLst/>
                        </a:rPr>
                        <a:t>Рис. 5.5. Устранение повреждений покрышек вырезанием участков: а, б - наружным конусом; в - внутренним конусом; г - встречным конусом;</a:t>
                      </a:r>
                      <a:endParaRPr lang="ru-RU" sz="2000" dirty="0">
                        <a:effectLst/>
                      </a:endParaRPr>
                    </a:p>
                    <a:p>
                      <a:pPr marL="292100" algn="ctr">
                        <a:lnSpc>
                          <a:spcPct val="150000"/>
                        </a:lnSpc>
                        <a:spcAft>
                          <a:spcPts val="0"/>
                        </a:spcAft>
                      </a:pPr>
                      <a:r>
                        <a:rPr lang="ru-RU" sz="2000" u="none" strike="noStrike" spc="0" dirty="0">
                          <a:effectLst/>
                        </a:rPr>
                        <a:t>1 - </a:t>
                      </a:r>
                      <a:r>
                        <a:rPr lang="ru-RU" sz="2000" u="none" strike="noStrike" spc="0" dirty="0" err="1">
                          <a:effectLst/>
                        </a:rPr>
                        <a:t>прослоечная</a:t>
                      </a:r>
                      <a:r>
                        <a:rPr lang="ru-RU" sz="2000" u="none" strike="noStrike" spc="0" dirty="0">
                          <a:effectLst/>
                        </a:rPr>
                        <a:t> резина; 2 - протекторная резина; 3 - пластырь</a:t>
                      </a:r>
                      <a:endParaRPr lang="ru-RU" sz="2000" dirty="0">
                        <a:solidFill>
                          <a:srgbClr val="000000"/>
                        </a:solidFill>
                        <a:effectLst/>
                        <a:latin typeface="Arial Unicode MS"/>
                      </a:endParaRPr>
                    </a:p>
                  </a:txBody>
                  <a:tcPr marL="0" marR="0" marT="0" marB="0"/>
                </a:tc>
              </a:tr>
            </a:tbl>
          </a:graphicData>
        </a:graphic>
      </p:graphicFrame>
    </p:spTree>
    <p:extLst>
      <p:ext uri="{BB962C8B-B14F-4D97-AF65-F5344CB8AC3E}">
        <p14:creationId xmlns:p14="http://schemas.microsoft.com/office/powerpoint/2010/main" val="198657029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59632" y="332656"/>
            <a:ext cx="7674056" cy="5915744"/>
          </a:xfrm>
        </p:spPr>
        <p:txBody>
          <a:bodyPr>
            <a:normAutofit fontScale="85000" lnSpcReduction="10000"/>
          </a:bodyPr>
          <a:lstStyle/>
          <a:p>
            <a:r>
              <a:rPr lang="ru-RU" dirty="0"/>
              <a:t>На внутреннюю поверхность покрышки при необходимости уста­навливают пластырь. Ремонтные материалы промазывают клеем, сушат, накладывают на восстанавливаемые участки покрышки и прикатывают роликом. Края ремонтного материала заклеивают </a:t>
            </a:r>
            <a:r>
              <a:rPr lang="ru-RU" dirty="0" err="1"/>
              <a:t>прослоечной</a:t>
            </a:r>
            <a:r>
              <a:rPr lang="ru-RU" dirty="0"/>
              <a:t> резиной. Число пластырей и направление их нитей должно соответствовать числу вырезанных слоев и направлению нитей каркаса. Между слоями прокладывают </a:t>
            </a:r>
            <a:r>
              <a:rPr lang="ru-RU" dirty="0" err="1"/>
              <a:t>прослоечную</a:t>
            </a:r>
            <a:r>
              <a:rPr lang="ru-RU" dirty="0"/>
              <a:t> резину. Последний слой каркаса перекрывает поврежденный участок на 20...30 мм. Заделывание повреждений начинают с внутренней стороны покрышки, а заканчивают с наружной</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61</a:t>
            </a:fld>
            <a:endParaRPr lang="ru-RU"/>
          </a:p>
        </p:txBody>
      </p:sp>
    </p:spTree>
    <p:extLst>
      <p:ext uri="{BB962C8B-B14F-4D97-AF65-F5344CB8AC3E}">
        <p14:creationId xmlns:p14="http://schemas.microsoft.com/office/powerpoint/2010/main" val="43391609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87624" y="404664"/>
            <a:ext cx="7498080" cy="4800600"/>
          </a:xfrm>
        </p:spPr>
        <p:txBody>
          <a:bodyPr/>
          <a:lstStyle/>
          <a:p>
            <a:r>
              <a:rPr lang="ru-RU" dirty="0"/>
              <a:t>Прочное соединение покрышки с ремонтными материала­ми получают путем вулканизации, которая превращает соеди­няемые элементы в монолитную прочную и эластичную мас­су. Вулканизацию ведут в секторных формах с паровым или электрическим подогревом. На рис. 5.6 приведены </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62</a:t>
            </a:fld>
            <a:endParaRPr lang="ru-RU"/>
          </a:p>
        </p:txBody>
      </p:sp>
    </p:spTree>
    <p:extLst>
      <p:ext uri="{BB962C8B-B14F-4D97-AF65-F5344CB8AC3E}">
        <p14:creationId xmlns:p14="http://schemas.microsoft.com/office/powerpoint/2010/main" val="234571218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56FA1BE5-3D63-43AB-B6AA-74DC0F569B4E}" type="slidenum">
              <a:rPr lang="ru-RU" smtClean="0"/>
              <a:t>63</a:t>
            </a:fld>
            <a:endParaRPr lang="ru-RU"/>
          </a:p>
        </p:txBody>
      </p:sp>
      <p:pic>
        <p:nvPicPr>
          <p:cNvPr id="5" name="Объект 4" descr="image67"/>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7704" y="476672"/>
            <a:ext cx="5547268" cy="3686903"/>
          </a:xfrm>
          <a:prstGeom prst="rect">
            <a:avLst/>
          </a:prstGeom>
          <a:noFill/>
          <a:ln>
            <a:noFill/>
          </a:ln>
        </p:spPr>
      </p:pic>
      <p:graphicFrame>
        <p:nvGraphicFramePr>
          <p:cNvPr id="6" name="Таблица 5"/>
          <p:cNvGraphicFramePr>
            <a:graphicFrameLocks noGrp="1"/>
          </p:cNvGraphicFramePr>
          <p:nvPr>
            <p:extLst>
              <p:ext uri="{D42A27DB-BD31-4B8C-83A1-F6EECF244321}">
                <p14:modId xmlns:p14="http://schemas.microsoft.com/office/powerpoint/2010/main" val="2764368807"/>
              </p:ext>
            </p:extLst>
          </p:nvPr>
        </p:nvGraphicFramePr>
        <p:xfrm>
          <a:off x="1187624" y="4221088"/>
          <a:ext cx="7344816" cy="2016224"/>
        </p:xfrm>
        <a:graphic>
          <a:graphicData uri="http://schemas.openxmlformats.org/drawingml/2006/table">
            <a:tbl>
              <a:tblPr>
                <a:tableStyleId>{5C22544A-7EE6-4342-B048-85BDC9FD1C3A}</a:tableStyleId>
              </a:tblPr>
              <a:tblGrid>
                <a:gridCol w="7344816"/>
              </a:tblGrid>
              <a:tr h="2016224">
                <a:tc>
                  <a:txBody>
                    <a:bodyPr/>
                    <a:lstStyle/>
                    <a:p>
                      <a:pPr algn="ctr">
                        <a:lnSpc>
                          <a:spcPct val="150000"/>
                        </a:lnSpc>
                        <a:spcAft>
                          <a:spcPts val="0"/>
                        </a:spcAft>
                      </a:pPr>
                      <a:r>
                        <a:rPr lang="ru-RU" sz="2000" u="none" strike="noStrike" spc="0" dirty="0">
                          <a:effectLst/>
                        </a:rPr>
                        <a:t>Рис. 5.6. Аппараты для вулканизации покрышек: </a:t>
                      </a:r>
                      <a:r>
                        <a:rPr lang="en-US" sz="2000" u="none" strike="noStrike" spc="0" dirty="0">
                          <a:effectLst/>
                        </a:rPr>
                        <a:t>a </a:t>
                      </a:r>
                      <a:r>
                        <a:rPr lang="ru-RU" sz="2000" u="none" strike="noStrike" spc="0" dirty="0">
                          <a:effectLst/>
                        </a:rPr>
                        <a:t>- мульда; б - сектор; 1 - корпус; 2 - струбцина; 3 - покрышка; 4 - бортовые накладки; 5 - корсет; 6 - паровая камера; 7 - штуцер для подвода пара; 8 - устройство для затяжки корсета</a:t>
                      </a:r>
                      <a:endParaRPr lang="ru-RU" sz="2000" dirty="0">
                        <a:solidFill>
                          <a:srgbClr val="000000"/>
                        </a:solidFill>
                        <a:effectLst/>
                        <a:latin typeface="Arial Unicode MS"/>
                      </a:endParaRPr>
                    </a:p>
                  </a:txBody>
                  <a:tcPr marL="0" marR="0" marT="0" marB="0"/>
                </a:tc>
              </a:tr>
            </a:tbl>
          </a:graphicData>
        </a:graphic>
      </p:graphicFrame>
    </p:spTree>
    <p:extLst>
      <p:ext uri="{BB962C8B-B14F-4D97-AF65-F5344CB8AC3E}">
        <p14:creationId xmlns:p14="http://schemas.microsoft.com/office/powerpoint/2010/main" val="17777664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332656"/>
            <a:ext cx="7786112" cy="6312768"/>
          </a:xfrm>
        </p:spPr>
        <p:txBody>
          <a:bodyPr>
            <a:normAutofit fontScale="92500" lnSpcReduction="20000"/>
          </a:bodyPr>
          <a:lstStyle/>
          <a:p>
            <a:r>
              <a:rPr lang="ru-RU" dirty="0"/>
              <a:t>для вулканизации покрышек. Температура рабочих поверхно­стей вулканизационных устройств составляет 143</a:t>
            </a:r>
            <a:r>
              <a:rPr lang="ru-RU" baseline="30000" dirty="0"/>
              <a:t>+2</a:t>
            </a:r>
            <a:r>
              <a:rPr lang="ru-RU" dirty="0"/>
              <a:t> °С. Давле­ние воздуха в мешках при </a:t>
            </a:r>
            <a:r>
              <a:rPr lang="ru-RU" dirty="0" err="1"/>
              <a:t>опрессовке</a:t>
            </a:r>
            <a:r>
              <a:rPr lang="ru-RU" dirty="0"/>
              <a:t> покрышек во время вулканизации должно быть не менее 0,5 МПа. Время вулкани­зации зависит от размеров покрышки, массы ремонтного ма­териала и вида повреждения и составляет от 60 до 150 мин.</a:t>
            </a:r>
          </a:p>
          <a:p>
            <a:r>
              <a:rPr lang="ru-RU" dirty="0"/>
              <a:t>После вулканизации срезают излишки резины и заусенцы и зачищают неровности. Затем проверяют </a:t>
            </a:r>
            <a:r>
              <a:rPr lang="ru-RU" dirty="0" err="1"/>
              <a:t>сплошность</a:t>
            </a:r>
            <a:r>
              <a:rPr lang="ru-RU" dirty="0"/>
              <a:t> и проч­ность соединений, отсутствие раковин и твердость резины.</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64</a:t>
            </a:fld>
            <a:endParaRPr lang="ru-RU"/>
          </a:p>
        </p:txBody>
      </p:sp>
    </p:spTree>
    <p:extLst>
      <p:ext uri="{BB962C8B-B14F-4D97-AF65-F5344CB8AC3E}">
        <p14:creationId xmlns:p14="http://schemas.microsoft.com/office/powerpoint/2010/main" val="151356158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260648"/>
            <a:ext cx="8034096" cy="6597352"/>
          </a:xfrm>
        </p:spPr>
        <p:txBody>
          <a:bodyPr>
            <a:normAutofit fontScale="77500" lnSpcReduction="20000"/>
          </a:bodyPr>
          <a:lstStyle/>
          <a:p>
            <a:r>
              <a:rPr lang="ru-RU" b="1" dirty="0"/>
              <a:t>Установка нового протектора.</a:t>
            </a:r>
            <a:r>
              <a:rPr lang="ru-RU" dirty="0"/>
              <a:t> Долговечность каркаса превышает долговечность протектора в 2...3 раза, что позво­ляет эффективно эксплуатировать шины с восстановленным протектором. Протектор устанавливают после устранения местных повреждений.</a:t>
            </a:r>
            <a:r>
              <a:rPr lang="ru-RU" b="1" i="1" dirty="0"/>
              <a:t> Установка нового протектора </a:t>
            </a:r>
            <a:r>
              <a:rPr lang="ru-RU" dirty="0"/>
              <a:t>включает такие операции:</a:t>
            </a:r>
          </a:p>
          <a:p>
            <a:pPr lvl="0"/>
            <a:r>
              <a:rPr lang="ru-RU" dirty="0" err="1"/>
              <a:t>шероховку</a:t>
            </a:r>
            <a:r>
              <a:rPr lang="ru-RU" dirty="0"/>
              <a:t> восстанавливаемой поверхности;</a:t>
            </a:r>
          </a:p>
          <a:p>
            <a:pPr lvl="0"/>
            <a:r>
              <a:rPr lang="ru-RU" dirty="0"/>
              <a:t>нанесение клея и сушку;</a:t>
            </a:r>
          </a:p>
          <a:p>
            <a:pPr lvl="0"/>
            <a:r>
              <a:rPr lang="ru-RU" dirty="0"/>
              <a:t>подготовку, наложение и </a:t>
            </a:r>
            <a:r>
              <a:rPr lang="ru-RU" dirty="0" err="1"/>
              <a:t>прикатку</a:t>
            </a:r>
            <a:r>
              <a:rPr lang="ru-RU" dirty="0"/>
              <a:t> протекторной резины;</a:t>
            </a:r>
          </a:p>
          <a:p>
            <a:pPr lvl="0"/>
            <a:r>
              <a:rPr lang="ru-RU" dirty="0"/>
              <a:t>вулканизацию и обработку поверхности.</a:t>
            </a:r>
          </a:p>
          <a:p>
            <a:r>
              <a:rPr lang="ru-RU" dirty="0"/>
              <a:t>Протектор вулканизируют в бандажных или кольцевых вулканизаторах. После установки покрышки в </a:t>
            </a:r>
            <a:r>
              <a:rPr lang="ru-RU" dirty="0" err="1"/>
              <a:t>прессформу</a:t>
            </a:r>
            <a:r>
              <a:rPr lang="ru-RU" dirty="0"/>
              <a:t> подают сжатый воздух, пар или воду под давлением 1,2 МПа для </a:t>
            </a:r>
            <a:r>
              <a:rPr lang="ru-RU" dirty="0" err="1"/>
              <a:t>опрессовки</a:t>
            </a:r>
            <a:r>
              <a:rPr lang="ru-RU" dirty="0"/>
              <a:t>, которая предотвращает расслоение каркаса и уменьшает вредное влияние повторной вулканизации.</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65</a:t>
            </a:fld>
            <a:endParaRPr lang="ru-RU"/>
          </a:p>
        </p:txBody>
      </p:sp>
    </p:spTree>
    <p:extLst>
      <p:ext uri="{BB962C8B-B14F-4D97-AF65-F5344CB8AC3E}">
        <p14:creationId xmlns:p14="http://schemas.microsoft.com/office/powerpoint/2010/main" val="68502143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188640"/>
            <a:ext cx="7890080" cy="6059760"/>
          </a:xfrm>
        </p:spPr>
        <p:txBody>
          <a:bodyPr>
            <a:normAutofit fontScale="70000" lnSpcReduction="20000"/>
          </a:bodyPr>
          <a:lstStyle/>
          <a:p>
            <a:r>
              <a:rPr lang="ru-RU" dirty="0"/>
              <a:t>Время вулканизации покрышки зависит от размера по­крышки и способа </a:t>
            </a:r>
            <a:r>
              <a:rPr lang="ru-RU" dirty="0" err="1"/>
              <a:t>опрессовки</a:t>
            </a:r>
            <a:r>
              <a:rPr lang="ru-RU" dirty="0"/>
              <a:t>. Время вулканизации после </a:t>
            </a:r>
            <a:r>
              <a:rPr lang="ru-RU" dirty="0" err="1"/>
              <a:t>опрессовки</a:t>
            </a:r>
            <a:r>
              <a:rPr lang="ru-RU" dirty="0"/>
              <a:t> холодной водой составляет 105...155 мин, возду­хом - 90... 140 мин, при </a:t>
            </a:r>
            <a:r>
              <a:rPr lang="ru-RU" dirty="0" err="1"/>
              <a:t>опрессовке</a:t>
            </a:r>
            <a:r>
              <a:rPr lang="ru-RU" dirty="0"/>
              <a:t> паром это время сокраща­ется примерно на 30 %.</a:t>
            </a:r>
          </a:p>
          <a:p>
            <a:r>
              <a:rPr lang="ru-RU" b="1" dirty="0"/>
              <a:t>Ремонт камер.</a:t>
            </a:r>
            <a:r>
              <a:rPr lang="ru-RU" dirty="0"/>
              <a:t> Для определения проколов камеры ее наду­вают сжатым воздухом под давлением 0,05 МПа и помещают в ванну с водой. Место повреждения определяют по выходу воздушных пузырьков.</a:t>
            </a:r>
            <a:r>
              <a:rPr lang="ru-RU" b="1" i="1" dirty="0"/>
              <a:t> Ремонт камер</a:t>
            </a:r>
            <a:r>
              <a:rPr lang="ru-RU" dirty="0"/>
              <a:t> включает следующие операции:</a:t>
            </a:r>
          </a:p>
          <a:p>
            <a:pPr lvl="0"/>
            <a:r>
              <a:rPr lang="ru-RU" dirty="0"/>
              <a:t>вырезание повреждений;</a:t>
            </a:r>
          </a:p>
          <a:p>
            <a:pPr lvl="0"/>
            <a:r>
              <a:rPr lang="ru-RU" dirty="0" err="1"/>
              <a:t>шероховку</a:t>
            </a:r>
            <a:r>
              <a:rPr lang="ru-RU" dirty="0"/>
              <a:t> мест наложения заплат;</a:t>
            </a:r>
          </a:p>
          <a:p>
            <a:pPr lvl="0"/>
            <a:r>
              <a:rPr lang="ru-RU" dirty="0"/>
              <a:t>заготовку ремонтных материалов;</a:t>
            </a:r>
          </a:p>
          <a:p>
            <a:pPr lvl="0"/>
            <a:r>
              <a:rPr lang="ru-RU" dirty="0"/>
              <a:t>нанесение резинового клея и сушку;</a:t>
            </a:r>
          </a:p>
          <a:p>
            <a:pPr lvl="0"/>
            <a:r>
              <a:rPr lang="ru-RU" dirty="0"/>
              <a:t>замену вентилей и фланцев;</a:t>
            </a:r>
          </a:p>
          <a:p>
            <a:pPr lvl="0"/>
            <a:r>
              <a:rPr lang="ru-RU" dirty="0"/>
              <a:t>установку ремонтных материалов;</a:t>
            </a:r>
          </a:p>
          <a:p>
            <a:pPr lvl="0"/>
            <a:r>
              <a:rPr lang="ru-RU" dirty="0"/>
              <a:t>вулканизацию и обработку;</a:t>
            </a:r>
          </a:p>
          <a:p>
            <a:pPr lvl="0"/>
            <a:r>
              <a:rPr lang="ru-RU" dirty="0"/>
              <a:t>контроль качества.</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66</a:t>
            </a:fld>
            <a:endParaRPr lang="ru-RU"/>
          </a:p>
        </p:txBody>
      </p:sp>
    </p:spTree>
    <p:extLst>
      <p:ext uri="{BB962C8B-B14F-4D97-AF65-F5344CB8AC3E}">
        <p14:creationId xmlns:p14="http://schemas.microsoft.com/office/powerpoint/2010/main" val="424991757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27584" y="332656"/>
            <a:ext cx="8106104" cy="6264696"/>
          </a:xfrm>
        </p:spPr>
        <p:txBody>
          <a:bodyPr>
            <a:normAutofit fontScale="70000" lnSpcReduction="20000"/>
          </a:bodyPr>
          <a:lstStyle/>
          <a:p>
            <a:r>
              <a:rPr lang="ru-RU" b="1" dirty="0"/>
              <a:t>Требования безопасности.</a:t>
            </a:r>
            <a:r>
              <a:rPr lang="ru-RU" dirty="0"/>
              <a:t> При ремонте покрышек и ка­мер применяют органические растворители, пары которых огнеопасны и вредно действуют на организм человека. Пред­ставляет опасность органам дыхания резиновая и тканевая пыль. Отрицательно действует на организм человека и тепло, выделяющееся в большом количестве при работе </a:t>
            </a:r>
            <a:r>
              <a:rPr lang="ru-RU" dirty="0" err="1"/>
              <a:t>вулканиза</a:t>
            </a:r>
            <a:r>
              <a:rPr lang="ru-RU" dirty="0"/>
              <a:t>- </a:t>
            </a:r>
            <a:r>
              <a:rPr lang="ru-RU" dirty="0" err="1"/>
              <a:t>ционного</a:t>
            </a:r>
            <a:r>
              <a:rPr lang="ru-RU" dirty="0"/>
              <a:t> оборудования. Запасы бензина, клея и других вред­ных веществ, находящиеся в герметически закрытых металли­ческих сосудах, не должны превышать трехчасовой потребно­сти в них. Помещение должно быть оборудовано приточно- вытяжной вентиляцией с отсосами у мест вредных выделений. Светильники и электрооборудование должны быть во </a:t>
            </a:r>
            <a:r>
              <a:rPr lang="ru-RU" dirty="0" err="1"/>
              <a:t>взрыво</a:t>
            </a:r>
            <a:r>
              <a:rPr lang="ru-RU" dirty="0"/>
              <a:t>- безопасном исполнении. Круги и щетки </a:t>
            </a:r>
            <a:r>
              <a:rPr lang="ru-RU" dirty="0" err="1"/>
              <a:t>шероховальных</a:t>
            </a:r>
            <a:r>
              <a:rPr lang="ru-RU" dirty="0"/>
              <a:t> стан­ков должны быть ограждены защитными кожухами. Работать необходимо на </a:t>
            </a:r>
            <a:r>
              <a:rPr lang="ru-RU" dirty="0" err="1"/>
              <a:t>шероховальных</a:t>
            </a:r>
            <a:r>
              <a:rPr lang="ru-RU" dirty="0"/>
              <a:t> станках в защитных очках. Запрещается обрабатывать на абразивных кругах в помещении металлические детали. Металлические ключи и молотки должны быть медными или латунными. Все неподвижные части вулканизационного оборудования и паропроводы долж­ны быть </a:t>
            </a:r>
            <a:r>
              <a:rPr lang="ru-RU" dirty="0" err="1"/>
              <a:t>теплоизолированы</a:t>
            </a:r>
            <a:r>
              <a:rPr lang="ru-RU" dirty="0"/>
              <a:t>.</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67</a:t>
            </a:fld>
            <a:endParaRPr lang="ru-RU"/>
          </a:p>
        </p:txBody>
      </p:sp>
    </p:spTree>
    <p:extLst>
      <p:ext uri="{BB962C8B-B14F-4D97-AF65-F5344CB8AC3E}">
        <p14:creationId xmlns:p14="http://schemas.microsoft.com/office/powerpoint/2010/main" val="24250629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476672"/>
            <a:ext cx="7632848" cy="6192688"/>
          </a:xfrm>
        </p:spPr>
        <p:txBody>
          <a:bodyPr>
            <a:normAutofit fontScale="62500" lnSpcReduction="20000"/>
          </a:bodyPr>
          <a:lstStyle/>
          <a:p>
            <a:pPr marL="82296" indent="0" algn="ctr">
              <a:buNone/>
            </a:pPr>
            <a:r>
              <a:rPr lang="ru-RU" b="1" dirty="0"/>
              <a:t>Рамы, кузова и кабины</a:t>
            </a:r>
          </a:p>
          <a:p>
            <a:r>
              <a:rPr lang="ru-RU" dirty="0"/>
              <a:t>Рамы изготавливают из углеродистых (стали 08кп, 20 или 25) или низколегированных (30Т, 12ГС, 14ХГС, 19ХГС и др.) сталей, которые выдерживают горячую и холодную </a:t>
            </a:r>
            <a:r>
              <a:rPr lang="ru-RU" dirty="0" err="1"/>
              <a:t>гибку</a:t>
            </a:r>
            <a:r>
              <a:rPr lang="ru-RU" dirty="0"/>
              <a:t> и сварку. Для изготовления большинства деталей кузовов лег­ковых автомобилей и кабин применяют тонколистовые каче­ственные малоуглеродистые стали марок 08, 10, 15, 20.</a:t>
            </a:r>
          </a:p>
          <a:p>
            <a:r>
              <a:rPr lang="ru-RU" dirty="0"/>
              <a:t>Повреждения рам:</a:t>
            </a:r>
          </a:p>
          <a:p>
            <a:pPr lvl="0"/>
            <a:r>
              <a:rPr lang="ru-RU" dirty="0"/>
              <a:t>деформация лонжеронов и поперечин;</a:t>
            </a:r>
          </a:p>
          <a:p>
            <a:pPr lvl="0"/>
            <a:r>
              <a:rPr lang="ru-RU" dirty="0"/>
              <a:t>повреждения кронштейнов;</a:t>
            </a:r>
          </a:p>
          <a:p>
            <a:pPr lvl="0"/>
            <a:r>
              <a:rPr lang="ru-RU" dirty="0"/>
              <a:t>ослабление посадки заклепок;</a:t>
            </a:r>
          </a:p>
          <a:p>
            <a:pPr lvl="0"/>
            <a:r>
              <a:rPr lang="ru-RU" dirty="0"/>
              <a:t>износ отверстий;</a:t>
            </a:r>
          </a:p>
          <a:p>
            <a:pPr lvl="0"/>
            <a:r>
              <a:rPr lang="ru-RU" dirty="0"/>
              <a:t>трещины.</a:t>
            </a:r>
          </a:p>
          <a:p>
            <a:r>
              <a:rPr lang="ru-RU" dirty="0" err="1"/>
              <a:t>Неплоскостность</a:t>
            </a:r>
            <a:r>
              <a:rPr lang="ru-RU" dirty="0"/>
              <a:t> полок собранной рамы не должна пре­вышать 7 мм. Неперпендикулярность поперечин рамы к ее лонжеронам не более 2 мм на длине 1 м. Критерием выбра­ковки лонжеронов и поперечин является деформация балок большего размера, чем предусмотрено, а также наличие уста­лостных трещин с коррозионным разрушением мест располо­жения этих трещин. Другие повреждения подлежат устра­нению.</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68</a:t>
            </a:fld>
            <a:endParaRPr lang="ru-RU"/>
          </a:p>
        </p:txBody>
      </p:sp>
    </p:spTree>
    <p:extLst>
      <p:ext uri="{BB962C8B-B14F-4D97-AF65-F5344CB8AC3E}">
        <p14:creationId xmlns:p14="http://schemas.microsoft.com/office/powerpoint/2010/main" val="326574399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87624" y="332656"/>
            <a:ext cx="7746064" cy="5915744"/>
          </a:xfrm>
        </p:spPr>
        <p:txBody>
          <a:bodyPr>
            <a:normAutofit fontScale="92500" lnSpcReduction="10000"/>
          </a:bodyPr>
          <a:lstStyle/>
          <a:p>
            <a:pPr marL="82296" indent="0" algn="ctr">
              <a:buNone/>
            </a:pPr>
            <a:r>
              <a:rPr lang="ru-RU" b="1" dirty="0"/>
              <a:t>Ремонт </a:t>
            </a:r>
            <a:r>
              <a:rPr lang="ru-RU" b="1" dirty="0" smtClean="0"/>
              <a:t>рам</a:t>
            </a:r>
          </a:p>
          <a:p>
            <a:r>
              <a:rPr lang="ru-RU" dirty="0" smtClean="0"/>
              <a:t> </a:t>
            </a:r>
            <a:r>
              <a:rPr lang="ru-RU" dirty="0"/>
              <a:t>Раму ремонтируют при неполной или полной ее разборке. Неполную разборку применяют в случае неболь­шого количества трещин, ослабления заклепочных соедине­ний и износа отверстий.</a:t>
            </a:r>
            <a:r>
              <a:rPr lang="ru-RU" i="1" dirty="0"/>
              <a:t> Ремонт рамы</a:t>
            </a:r>
            <a:r>
              <a:rPr lang="ru-RU" dirty="0"/>
              <a:t> с полной разборкой включает:</a:t>
            </a:r>
          </a:p>
          <a:p>
            <a:pPr lvl="0"/>
            <a:r>
              <a:rPr lang="ru-RU" dirty="0"/>
              <a:t>очистку с удалением старой краски;</a:t>
            </a:r>
          </a:p>
          <a:p>
            <a:pPr lvl="0"/>
            <a:r>
              <a:rPr lang="ru-RU" dirty="0"/>
              <a:t>разборку на детали;</a:t>
            </a:r>
          </a:p>
          <a:p>
            <a:pPr lvl="0"/>
            <a:r>
              <a:rPr lang="ru-RU" dirty="0"/>
              <a:t>определение технического состояния деталей и их вос­становление;</a:t>
            </a:r>
          </a:p>
          <a:p>
            <a:pPr lvl="0"/>
            <a:r>
              <a:rPr lang="ru-RU" dirty="0"/>
              <a:t>сборку рамы и ее окрашивание.</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69</a:t>
            </a:fld>
            <a:endParaRPr lang="ru-RU"/>
          </a:p>
        </p:txBody>
      </p:sp>
    </p:spTree>
    <p:extLst>
      <p:ext uri="{BB962C8B-B14F-4D97-AF65-F5344CB8AC3E}">
        <p14:creationId xmlns:p14="http://schemas.microsoft.com/office/powerpoint/2010/main" val="208238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59632" y="548680"/>
            <a:ext cx="7674056" cy="5699720"/>
          </a:xfrm>
        </p:spPr>
        <p:txBody>
          <a:bodyPr>
            <a:normAutofit fontScale="92500"/>
          </a:bodyPr>
          <a:lstStyle/>
          <a:p>
            <a:r>
              <a:rPr lang="ru-RU" b="1" dirty="0"/>
              <a:t>Повреждения и ремонт форсунок.</a:t>
            </a:r>
            <a:r>
              <a:rPr lang="ru-RU" dirty="0"/>
              <a:t> Основные</a:t>
            </a:r>
            <a:r>
              <a:rPr lang="ru-RU" i="1" dirty="0"/>
              <a:t> поврежде­ния</a:t>
            </a:r>
            <a:r>
              <a:rPr lang="ru-RU" dirty="0"/>
              <a:t> форсунок - износ прецизионных соединений (плунжер- гильза, нагнетательный клапан - седло, игла - корпус распы­лителя).</a:t>
            </a:r>
          </a:p>
          <a:p>
            <a:r>
              <a:rPr lang="ru-RU" dirty="0"/>
              <a:t>Клапанные пары изнашиваются по разгрузочному пояску и конусу, а на конусе образуется кольцевая выработка. Недоста­точная плотность в паре уменьшает количество впрыснутого топлива, вызывает его подтекание и плохой распыл.</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7</a:t>
            </a:fld>
            <a:endParaRPr lang="ru-RU"/>
          </a:p>
        </p:txBody>
      </p:sp>
    </p:spTree>
    <p:extLst>
      <p:ext uri="{BB962C8B-B14F-4D97-AF65-F5344CB8AC3E}">
        <p14:creationId xmlns:p14="http://schemas.microsoft.com/office/powerpoint/2010/main" val="381389867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87624" y="188640"/>
            <a:ext cx="7746064" cy="6059760"/>
          </a:xfrm>
        </p:spPr>
        <p:txBody>
          <a:bodyPr>
            <a:normAutofit fontScale="85000" lnSpcReduction="10000"/>
          </a:bodyPr>
          <a:lstStyle/>
          <a:p>
            <a:r>
              <a:rPr lang="ru-RU" dirty="0"/>
              <a:t>Рамы очищают в растворах каустической соды с массовой долей растворяемого вещества до 80 г/л при температуре 80...90 °С в течение 1,0... 1,5 ч. После такой очистки необходи­ма промывка рамы в горячей воде. Заклепочные соединения разбирают с применением пневматических рубильных молот­ков или газовой резки. Однако газовая резка значительно оп­лавляет основной металл и изменяет его структуру в зоне на­грева. После отделения головки тело заклепки выбивают из отверстия </a:t>
            </a:r>
            <a:r>
              <a:rPr lang="ru-RU" dirty="0" err="1"/>
              <a:t>пневмомолотком</a:t>
            </a:r>
            <a:r>
              <a:rPr lang="ru-RU" dirty="0"/>
              <a:t> с оправками. Балки рамы правят в холодном состоянии на прессе. Результат правки контролиру­ют линейками и шаблонами. Затем устанавливают границы усталостных трещин. </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70</a:t>
            </a:fld>
            <a:endParaRPr lang="ru-RU"/>
          </a:p>
        </p:txBody>
      </p:sp>
    </p:spTree>
    <p:extLst>
      <p:ext uri="{BB962C8B-B14F-4D97-AF65-F5344CB8AC3E}">
        <p14:creationId xmlns:p14="http://schemas.microsoft.com/office/powerpoint/2010/main" val="168794735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404664"/>
            <a:ext cx="7890080" cy="5843736"/>
          </a:xfrm>
        </p:spPr>
        <p:txBody>
          <a:bodyPr>
            <a:normAutofit fontScale="77500" lnSpcReduction="20000"/>
          </a:bodyPr>
          <a:lstStyle/>
          <a:p>
            <a:r>
              <a:rPr lang="ru-RU" dirty="0"/>
              <a:t>Трещины прорезают, обеспечивая зазор 1...3 мм, что повышает качество шва. Поврежденные участки балок заменяют приваренными ДРД. Все сварные соединения выполняют встык. Применяют электроды ОЗС-6, ВН-48 или У ОНИ-13/55 диаметром 4 мм. Сварной шов и прилегающую к нему поверхность основного металла на ширине 20 мм по обе стороны очищают от шлака. Валик шва должен иметь ровную чешуйчатую поверхность. Шов не должен возвышаться более чем на 2 мм над поверхностью основного металла.</a:t>
            </a:r>
          </a:p>
          <a:p>
            <a:r>
              <a:rPr lang="ru-RU" dirty="0"/>
              <a:t>Изношенные отверстия заваривают на медной подкладке. Затем шов зачищают, сверлят отверстия, диаметр которых на 1 мм меньше номинального, и раздают дорном на прессе уси­лием 200...600 кН до требуемого размера. Кромки отверстий упрочняют шариком.</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71</a:t>
            </a:fld>
            <a:endParaRPr lang="ru-RU"/>
          </a:p>
        </p:txBody>
      </p:sp>
    </p:spTree>
    <p:extLst>
      <p:ext uri="{BB962C8B-B14F-4D97-AF65-F5344CB8AC3E}">
        <p14:creationId xmlns:p14="http://schemas.microsoft.com/office/powerpoint/2010/main" val="391143771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260648"/>
            <a:ext cx="7962088" cy="5987752"/>
          </a:xfrm>
        </p:spPr>
        <p:txBody>
          <a:bodyPr>
            <a:normAutofit fontScale="77500" lnSpcReduction="20000"/>
          </a:bodyPr>
          <a:lstStyle/>
          <a:p>
            <a:r>
              <a:rPr lang="ru-RU" dirty="0"/>
              <a:t>Рамы собирают с помощью гидравлической установки для клепки. Применение гидравлической установки по сравнению с пневматической не требует нагрева заклепки, уменьшает шум, снижает трудоемкость и повышает качество работы. Усилие формирования головки заклепки зависит от ее диа­метра. Например, если диаметр заклепки равен 10 мм, то уси­лие, развиваемое установкой, должно быть 160 </a:t>
            </a:r>
            <a:r>
              <a:rPr lang="ru-RU" dirty="0" err="1"/>
              <a:t>кН.</a:t>
            </a:r>
            <a:r>
              <a:rPr lang="ru-RU" dirty="0"/>
              <a:t> Собран­ную раму окрашивают способом окунания.</a:t>
            </a:r>
          </a:p>
          <a:p>
            <a:r>
              <a:rPr lang="ru-RU" dirty="0"/>
              <a:t>Повреждения кузовов и кабин</a:t>
            </a:r>
            <a:r>
              <a:rPr lang="ru-RU" b="1" dirty="0"/>
              <a:t> встречаются в виде:</a:t>
            </a:r>
            <a:endParaRPr lang="ru-RU" dirty="0"/>
          </a:p>
          <a:p>
            <a:pPr lvl="0"/>
            <a:r>
              <a:rPr lang="ru-RU" dirty="0"/>
              <a:t>коррозионных разрушений и усталостных трещин;</a:t>
            </a:r>
          </a:p>
          <a:p>
            <a:pPr lvl="0"/>
            <a:r>
              <a:rPr lang="ru-RU" dirty="0"/>
              <a:t>механических повреждений (вмятин и разрывов);</a:t>
            </a:r>
          </a:p>
          <a:p>
            <a:pPr lvl="0"/>
            <a:r>
              <a:rPr lang="ru-RU" dirty="0"/>
              <a:t>пространственных отклонений расположения элементов и старения материала.</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72</a:t>
            </a:fld>
            <a:endParaRPr lang="ru-RU"/>
          </a:p>
        </p:txBody>
      </p:sp>
    </p:spTree>
    <p:extLst>
      <p:ext uri="{BB962C8B-B14F-4D97-AF65-F5344CB8AC3E}">
        <p14:creationId xmlns:p14="http://schemas.microsoft.com/office/powerpoint/2010/main" val="148101223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188640"/>
            <a:ext cx="8034096" cy="6408712"/>
          </a:xfrm>
        </p:spPr>
        <p:txBody>
          <a:bodyPr>
            <a:normAutofit fontScale="70000" lnSpcReduction="20000"/>
          </a:bodyPr>
          <a:lstStyle/>
          <a:p>
            <a:r>
              <a:rPr lang="ru-RU" dirty="0"/>
              <a:t>Процесс ремонта кузовов и кабин</a:t>
            </a:r>
            <a:r>
              <a:rPr lang="ru-RU" b="1" dirty="0"/>
              <a:t> включает следующее:</a:t>
            </a:r>
            <a:endParaRPr lang="ru-RU" dirty="0"/>
          </a:p>
          <a:p>
            <a:pPr lvl="0"/>
            <a:r>
              <a:rPr lang="ru-RU" dirty="0"/>
              <a:t>удаление старого лакокрасочного покрытия;</a:t>
            </a:r>
          </a:p>
          <a:p>
            <a:pPr lvl="0"/>
            <a:r>
              <a:rPr lang="ru-RU" dirty="0"/>
              <a:t>определение технического состояния и объема ремонт­ных работ;</a:t>
            </a:r>
          </a:p>
          <a:p>
            <a:pPr lvl="0"/>
            <a:r>
              <a:rPr lang="ru-RU" dirty="0"/>
              <a:t>предварительная правка панелей;</a:t>
            </a:r>
          </a:p>
          <a:p>
            <a:pPr lvl="0"/>
            <a:r>
              <a:rPr lang="ru-RU" dirty="0"/>
              <a:t>удаление поврежденных участков, заварка трещин и раз­рывов, приварка ДРД;</a:t>
            </a:r>
          </a:p>
          <a:p>
            <a:pPr lvl="0"/>
            <a:r>
              <a:rPr lang="ru-RU" dirty="0"/>
              <a:t>проковка и зачистка сварных швов;</a:t>
            </a:r>
          </a:p>
          <a:p>
            <a:pPr lvl="0"/>
            <a:r>
              <a:rPr lang="ru-RU" dirty="0"/>
              <a:t>окончательная правка и тонкая рихтовка поверхностей;</a:t>
            </a:r>
          </a:p>
          <a:p>
            <a:pPr lvl="0"/>
            <a:r>
              <a:rPr lang="ru-RU" dirty="0"/>
              <a:t>окрашивание и сушка.</a:t>
            </a:r>
          </a:p>
          <a:p>
            <a:r>
              <a:rPr lang="ru-RU" dirty="0"/>
              <a:t>Старое лакокрасочное покрытие эффективно удаляется в горячем растворе каустической соды. Предварительная правка панелей производится с помощью гидравлических или пнев­матических устройств с автоматическим или ручным приво­дом. Поврежденные участки удаляют пневмомеханическим устройством или газовым резаком. Устранение трещин и раз­рывов и приварку ДРД ведут электродуговой сваркой в среде углекислого газа, газокислородной или точечной сваркой.</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73</a:t>
            </a:fld>
            <a:endParaRPr lang="ru-RU"/>
          </a:p>
        </p:txBody>
      </p:sp>
    </p:spTree>
    <p:extLst>
      <p:ext uri="{BB962C8B-B14F-4D97-AF65-F5344CB8AC3E}">
        <p14:creationId xmlns:p14="http://schemas.microsoft.com/office/powerpoint/2010/main" val="247318406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188640"/>
            <a:ext cx="7890080" cy="6059760"/>
          </a:xfrm>
        </p:spPr>
        <p:txBody>
          <a:bodyPr>
            <a:normAutofit fontScale="85000" lnSpcReduction="20000"/>
          </a:bodyPr>
          <a:lstStyle/>
          <a:p>
            <a:r>
              <a:rPr lang="ru-RU" i="1" dirty="0"/>
              <a:t>Электродуговую сварку</a:t>
            </a:r>
            <a:r>
              <a:rPr lang="ru-RU" dirty="0"/>
              <a:t> панелей в среде углекислого газа выполняют током обратной полярности проволокой Св-08ГСА или Св-08Г2С. Спокойное горение дуги и минимальное раз­брызгивание металла обеспечивает сварка короткой дугой при быстром перемещении горелки. Сварку ведут полуавтомата­ми, которые обеспечивают подачу проволоки, газа и свароч­ного напряжения.</a:t>
            </a:r>
          </a:p>
          <a:p>
            <a:r>
              <a:rPr lang="ru-RU" dirty="0"/>
              <a:t>При</a:t>
            </a:r>
            <a:r>
              <a:rPr lang="ru-RU" i="1" dirty="0"/>
              <a:t> газокислородной сварке</a:t>
            </a:r>
            <a:r>
              <a:rPr lang="ru-RU" dirty="0"/>
              <a:t> применяют </a:t>
            </a:r>
            <a:r>
              <a:rPr lang="ru-RU" dirty="0" err="1"/>
              <a:t>инжекторные</a:t>
            </a:r>
            <a:r>
              <a:rPr lang="ru-RU" dirty="0"/>
              <a:t> го­релки с наконечниками № 1 или № 2. Диаметр присадочной проволоки</a:t>
            </a:r>
            <a:r>
              <a:rPr lang="ru-RU" i="1" dirty="0"/>
              <a:t> </a:t>
            </a:r>
            <a:r>
              <a:rPr lang="en-US" i="1" dirty="0"/>
              <a:t>d</a:t>
            </a:r>
            <a:r>
              <a:rPr lang="en-US" dirty="0"/>
              <a:t> </a:t>
            </a:r>
            <a:r>
              <a:rPr lang="ru-RU" dirty="0"/>
              <a:t>связан с толщиной</a:t>
            </a:r>
            <a:r>
              <a:rPr lang="ru-RU" i="1" dirty="0"/>
              <a:t> </a:t>
            </a:r>
            <a:r>
              <a:rPr lang="en-US" i="1" dirty="0"/>
              <a:t>S</a:t>
            </a:r>
            <a:r>
              <a:rPr lang="en-US" dirty="0"/>
              <a:t> </a:t>
            </a:r>
            <a:r>
              <a:rPr lang="ru-RU" dirty="0"/>
              <a:t>свариваемого металла зави­симостью</a:t>
            </a:r>
            <a:r>
              <a:rPr lang="ru-RU" i="1" dirty="0"/>
              <a:t> </a:t>
            </a:r>
            <a:r>
              <a:rPr lang="en-US" i="1" dirty="0"/>
              <a:t>d</a:t>
            </a:r>
            <a:r>
              <a:rPr lang="en-US" dirty="0"/>
              <a:t> </a:t>
            </a:r>
            <a:r>
              <a:rPr lang="ru-RU" dirty="0"/>
              <a:t>= 0,5</a:t>
            </a:r>
            <a:r>
              <a:rPr lang="en-US" dirty="0" err="1"/>
              <a:t>i</a:t>
            </a:r>
            <a:r>
              <a:rPr lang="en-US" i="1" dirty="0" err="1"/>
              <a:t>S</a:t>
            </a:r>
            <a:r>
              <a:rPr lang="en-US" i="1" dirty="0"/>
              <a:t> </a:t>
            </a:r>
            <a:r>
              <a:rPr lang="ru-RU" i="1" dirty="0"/>
              <a:t>+</a:t>
            </a:r>
            <a:r>
              <a:rPr lang="ru-RU" dirty="0"/>
              <a:t> 1. Угол наклона горелки к свариваемой поверхности определяется толщиной металла, например, при толщине металла 1...3 мм он равен 20°.</a:t>
            </a:r>
          </a:p>
        </p:txBody>
      </p:sp>
      <p:sp>
        <p:nvSpPr>
          <p:cNvPr id="4" name="Номер слайда 3"/>
          <p:cNvSpPr>
            <a:spLocks noGrp="1"/>
          </p:cNvSpPr>
          <p:nvPr>
            <p:ph type="sldNum" sz="quarter" idx="12"/>
          </p:nvPr>
        </p:nvSpPr>
        <p:spPr/>
        <p:txBody>
          <a:bodyPr/>
          <a:lstStyle/>
          <a:p>
            <a:fld id="{56FA1BE5-3D63-43AB-B6AA-74DC0F569B4E}" type="slidenum">
              <a:rPr lang="ru-RU" smtClean="0"/>
              <a:t>74</a:t>
            </a:fld>
            <a:endParaRPr lang="ru-RU"/>
          </a:p>
        </p:txBody>
      </p:sp>
    </p:spTree>
    <p:extLst>
      <p:ext uri="{BB962C8B-B14F-4D97-AF65-F5344CB8AC3E}">
        <p14:creationId xmlns:p14="http://schemas.microsoft.com/office/powerpoint/2010/main" val="365402783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260648"/>
            <a:ext cx="7818072" cy="5987752"/>
          </a:xfrm>
        </p:spPr>
        <p:txBody>
          <a:bodyPr>
            <a:normAutofit fontScale="85000" lnSpcReduction="20000"/>
          </a:bodyPr>
          <a:lstStyle/>
          <a:p>
            <a:r>
              <a:rPr lang="ru-RU" dirty="0"/>
              <a:t>Детали соединяют внахлест</a:t>
            </a:r>
            <a:r>
              <a:rPr lang="ru-RU" i="1" dirty="0"/>
              <a:t> точечной сваркой.</a:t>
            </a:r>
            <a:r>
              <a:rPr lang="ru-RU" dirty="0"/>
              <a:t> Стационар­ные машины для точечной сварки имеют пневматический ме­ханизм сжатия свариваемых кромок. В качестве сварочных клещей применяют устройства с гидравлическим или пневма­тическим приводом.</a:t>
            </a:r>
          </a:p>
          <a:p>
            <a:r>
              <a:rPr lang="ru-RU" dirty="0"/>
              <a:t>Отдельные элементы каркаса автомобильного кузова со­единяют заклепками из стали или алюминия. Соединение эле­ментов каркаса производят пневматическими молотками, гид­равлическими скобами или на прессах. Распространены пнев­матические молотки массой 1,1... 1,6 кг с частотой ударов 1000... 1800 мин</a:t>
            </a:r>
            <a:r>
              <a:rPr lang="ru-RU" baseline="30000" dirty="0"/>
              <a:t>-1</a:t>
            </a:r>
            <a:r>
              <a:rPr lang="ru-RU" dirty="0"/>
              <a:t>, работающие при давлении сжатого воздуха 0,5 МПа.</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75</a:t>
            </a:fld>
            <a:endParaRPr lang="ru-RU"/>
          </a:p>
        </p:txBody>
      </p:sp>
    </p:spTree>
    <p:extLst>
      <p:ext uri="{BB962C8B-B14F-4D97-AF65-F5344CB8AC3E}">
        <p14:creationId xmlns:p14="http://schemas.microsoft.com/office/powerpoint/2010/main" val="372383377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260648"/>
            <a:ext cx="7818072" cy="5987752"/>
          </a:xfrm>
        </p:spPr>
        <p:txBody>
          <a:bodyPr>
            <a:normAutofit fontScale="77500" lnSpcReduction="20000"/>
          </a:bodyPr>
          <a:lstStyle/>
          <a:p>
            <a:pPr marL="82296" indent="0" algn="ctr">
              <a:buNone/>
            </a:pPr>
            <a:r>
              <a:rPr lang="ru-RU" b="1" dirty="0"/>
              <a:t>Ремонт металлических деталей кузовов и </a:t>
            </a:r>
            <a:r>
              <a:rPr lang="ru-RU" b="1" dirty="0" smtClean="0"/>
              <a:t>кабин.</a:t>
            </a:r>
          </a:p>
          <a:p>
            <a:pPr marL="82296" indent="0" algn="ctr">
              <a:buNone/>
            </a:pPr>
            <a:endParaRPr lang="ru-RU" b="1" dirty="0"/>
          </a:p>
          <a:p>
            <a:pPr marL="82296" indent="0" algn="ctr">
              <a:buNone/>
            </a:pPr>
            <a:r>
              <a:rPr lang="ru-RU" b="1" dirty="0" smtClean="0"/>
              <a:t>Харак­терными</a:t>
            </a:r>
            <a:r>
              <a:rPr lang="ru-RU" b="1" i="1" dirty="0" smtClean="0"/>
              <a:t> </a:t>
            </a:r>
            <a:r>
              <a:rPr lang="ru-RU" b="1" i="1" dirty="0"/>
              <a:t>повреждениями</a:t>
            </a:r>
            <a:r>
              <a:rPr lang="ru-RU" b="1" dirty="0"/>
              <a:t> являются:</a:t>
            </a:r>
            <a:endParaRPr lang="ru-RU" dirty="0"/>
          </a:p>
          <a:p>
            <a:pPr lvl="0"/>
            <a:r>
              <a:rPr lang="ru-RU" dirty="0"/>
              <a:t>вмятины;</a:t>
            </a:r>
          </a:p>
          <a:p>
            <a:pPr lvl="0"/>
            <a:r>
              <a:rPr lang="ru-RU" dirty="0"/>
              <a:t>разрывы;</a:t>
            </a:r>
          </a:p>
          <a:p>
            <a:pPr lvl="0"/>
            <a:r>
              <a:rPr lang="ru-RU" dirty="0"/>
              <a:t>коррозия.</a:t>
            </a:r>
          </a:p>
          <a:p>
            <a:r>
              <a:rPr lang="ru-RU" dirty="0"/>
              <a:t>Небольшие вмятины выправляют выколоткой. Неглубокие закрытые вмятины устраняют вытягиванием изогнутым стержнем, который вводят через высверленное отверстие диа­метром 6 мм. При термомеханическом способе вмятину на­гревают до 600...650 °С, создавая нагретое пятно диаметром 20...30 мм. Ударами деревянной киянки с помощью различных поддержек вгоняют излишек металла в это пятно. Вмятины больших размеров заделывают полимерными композициями на основе эпоксидных смол.</a:t>
            </a:r>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76</a:t>
            </a:fld>
            <a:endParaRPr lang="ru-RU"/>
          </a:p>
        </p:txBody>
      </p:sp>
    </p:spTree>
    <p:extLst>
      <p:ext uri="{BB962C8B-B14F-4D97-AF65-F5344CB8AC3E}">
        <p14:creationId xmlns:p14="http://schemas.microsoft.com/office/powerpoint/2010/main" val="274909091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188640"/>
            <a:ext cx="7890080" cy="6059760"/>
          </a:xfrm>
        </p:spPr>
        <p:txBody>
          <a:bodyPr>
            <a:normAutofit fontScale="77500" lnSpcReduction="20000"/>
          </a:bodyPr>
          <a:lstStyle/>
          <a:p>
            <a:r>
              <a:rPr lang="ru-RU" dirty="0"/>
              <a:t>Повреждения в виде разрывов и поражений коррозией устраняют установкой ДРД с помощью точечной сварки, сварки в среде углекислого газа или приклеивания. ДРД изго­тавливают отдельно и устанавливают вместо вырезанного по-</a:t>
            </a:r>
            <a:br>
              <a:rPr lang="ru-RU" dirty="0"/>
            </a:br>
            <a:r>
              <a:rPr lang="ru-RU" dirty="0" err="1"/>
              <a:t>врс</a:t>
            </a:r>
            <a:r>
              <a:rPr lang="ru-RU" dirty="0"/>
              <a:t>)1\ </a:t>
            </a:r>
            <a:r>
              <a:rPr lang="ru-RU" dirty="0" err="1"/>
              <a:t>чпшого</a:t>
            </a:r>
            <a:r>
              <a:rPr lang="ru-RU" dirty="0"/>
              <a:t> места. С внутренней стороны восстанавливаемо­го </a:t>
            </a:r>
            <a:r>
              <a:rPr lang="ru-RU" dirty="0" err="1"/>
              <a:t>шсмснта</a:t>
            </a:r>
            <a:r>
              <a:rPr lang="ru-RU" dirty="0"/>
              <a:t> закрепляют стеклоткань или стальной лист, </a:t>
            </a:r>
            <a:r>
              <a:rPr lang="ru-RU" dirty="0" err="1"/>
              <a:t>имсюишс</a:t>
            </a:r>
            <a:r>
              <a:rPr lang="ru-RU" dirty="0"/>
              <a:t> размеры на 15...20 мм больше чем размеры заплаты. На мест с установленными ДРД наносят шпатлевку, затем их шлифуют и закрашивают.</a:t>
            </a:r>
          </a:p>
          <a:p>
            <a:r>
              <a:rPr lang="ru-RU" i="1" dirty="0"/>
              <a:t>Нанесение противокоррозионных покрытий</a:t>
            </a:r>
            <a:r>
              <a:rPr lang="ru-RU" dirty="0"/>
              <a:t> на поверхно­сти деталей кузовов предохраняет их от коррозионного раз­рушения при эксплуатации. Для этой цели применяют элек­трохимические покрытия, химические фосфатные покрытия, мастики, пластмассы и эмали.</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77</a:t>
            </a:fld>
            <a:endParaRPr lang="ru-RU"/>
          </a:p>
        </p:txBody>
      </p:sp>
    </p:spTree>
    <p:extLst>
      <p:ext uri="{BB962C8B-B14F-4D97-AF65-F5344CB8AC3E}">
        <p14:creationId xmlns:p14="http://schemas.microsoft.com/office/powerpoint/2010/main" val="235181490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260648"/>
            <a:ext cx="7818072" cy="5987752"/>
          </a:xfrm>
        </p:spPr>
        <p:txBody>
          <a:bodyPr>
            <a:normAutofit fontScale="85000" lnSpcReduction="20000"/>
          </a:bodyPr>
          <a:lstStyle/>
          <a:p>
            <a:r>
              <a:rPr lang="ru-RU" dirty="0"/>
              <a:t>Наибольшее применение получили мастики, которые нано­сят для покрытия стальных деталей в нижней части кузова. Эти места наиболее подвержены действию коррозии. Хорошо защищают металлические детали от коррозии битумные мас­тики, которые состоят из композиции битума и измельченного волокнистого асбеста. Применяют материалы </a:t>
            </a:r>
            <a:r>
              <a:rPr lang="en-US" dirty="0" err="1"/>
              <a:t>Tectil</a:t>
            </a:r>
            <a:r>
              <a:rPr lang="ru-RU" dirty="0"/>
              <a:t>, </a:t>
            </a:r>
            <a:r>
              <a:rPr lang="en-US" dirty="0" err="1"/>
              <a:t>Dinol</a:t>
            </a:r>
            <a:r>
              <a:rPr lang="ru-RU" dirty="0"/>
              <a:t>, </a:t>
            </a:r>
            <a:r>
              <a:rPr lang="en-US" dirty="0" err="1"/>
              <a:t>Noxutol</a:t>
            </a:r>
            <a:r>
              <a:rPr lang="ru-RU" dirty="0"/>
              <a:t>, </a:t>
            </a:r>
            <a:r>
              <a:rPr lang="en-US" dirty="0"/>
              <a:t>Rust</a:t>
            </a:r>
            <a:r>
              <a:rPr lang="ru-RU" dirty="0"/>
              <a:t>-</a:t>
            </a:r>
            <a:r>
              <a:rPr lang="en-US" dirty="0"/>
              <a:t>stop </a:t>
            </a:r>
            <a:r>
              <a:rPr lang="ru-RU" dirty="0"/>
              <a:t>и др.</a:t>
            </a:r>
          </a:p>
          <a:p>
            <a:r>
              <a:rPr lang="ru-RU" dirty="0"/>
              <a:t>Мастику толщиной 1...2 мм наносят на предварительно грунтованную поверхность при помощи краскораспылителей. При эксплуатации мастика не затвердевает, а сохраняет вяз­кость и эластичность, поэтому она поглощает вибрацию дета­лей, служит </a:t>
            </a:r>
            <a:r>
              <a:rPr lang="ru-RU" dirty="0" err="1"/>
              <a:t>шумо</a:t>
            </a:r>
            <a:r>
              <a:rPr lang="ru-RU" dirty="0"/>
              <a:t>- и теплоизолирующим элементом.</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78</a:t>
            </a:fld>
            <a:endParaRPr lang="ru-RU"/>
          </a:p>
        </p:txBody>
      </p:sp>
    </p:spTree>
    <p:extLst>
      <p:ext uri="{BB962C8B-B14F-4D97-AF65-F5344CB8AC3E}">
        <p14:creationId xmlns:p14="http://schemas.microsoft.com/office/powerpoint/2010/main" val="229169391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188640"/>
            <a:ext cx="7818072" cy="6059760"/>
          </a:xfrm>
        </p:spPr>
        <p:txBody>
          <a:bodyPr>
            <a:normAutofit fontScale="85000" lnSpcReduction="20000"/>
          </a:bodyPr>
          <a:lstStyle/>
          <a:p>
            <a:r>
              <a:rPr lang="ru-RU" b="1" dirty="0"/>
              <a:t>Требования безопасности.</a:t>
            </a:r>
            <a:r>
              <a:rPr lang="ru-RU" dirty="0"/>
              <a:t> Кабины и кузова, подлежащие ремонту, должны устанавливаться и надежно закрепляться на подставках (стендах). При правке крыльев и других деталей их необходимо устанавливать на специальные оправки. За­прещается править детали, находящиеся на весу. Переносить, править и резать детали из листового металла разрешается только в рукавицах. Запрещается подавать металл, держа руки против режущих роликов.</a:t>
            </a:r>
          </a:p>
          <a:p>
            <a:r>
              <a:rPr lang="ru-RU" dirty="0"/>
              <a:t>При удалении старой краски химическим способом следует надевать резиновые перчатки и удалять краску с помощью шпателя. При окрашивании кузовов автобусов, пользоваться прочно установленными подмостями с поручнями, а также лестницами-стремянками.</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79</a:t>
            </a:fld>
            <a:endParaRPr lang="ru-RU"/>
          </a:p>
        </p:txBody>
      </p:sp>
    </p:spTree>
    <p:extLst>
      <p:ext uri="{BB962C8B-B14F-4D97-AF65-F5344CB8AC3E}">
        <p14:creationId xmlns:p14="http://schemas.microsoft.com/office/powerpoint/2010/main" val="155408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188640"/>
            <a:ext cx="7890080" cy="6059760"/>
          </a:xfrm>
        </p:spPr>
        <p:txBody>
          <a:bodyPr>
            <a:normAutofit fontScale="92500" lnSpcReduction="20000"/>
          </a:bodyPr>
          <a:lstStyle/>
          <a:p>
            <a:r>
              <a:rPr lang="ru-RU" dirty="0"/>
              <a:t> В процессе длительной работы изнашиваются направляющие и конус иглы форсунки и седло иглы в корпусе распылителя. При из­носе увеличивается подъем иглы и, как следствие, увеличива­ется объем впрыснутого топлива. Если суммарные площади сопловых отверстий распылителей значительно отличаются друг от друга, то резко увеличивается неравномерность пода­чи по цилиндрам.</a:t>
            </a:r>
          </a:p>
          <a:p>
            <a:r>
              <a:rPr lang="ru-RU" dirty="0" smtClean="0"/>
              <a:t>Для </a:t>
            </a:r>
            <a:r>
              <a:rPr lang="ru-RU" dirty="0"/>
              <a:t>контроля плунжерных пар применяют приборы КИ-759 и КИ-3369, для контроля клапанных пар и гидравлической полости в области разгрузочного пояска - прибор КИ-1086 и для испытания и регулирования форсунок - прибор КИ-3333.</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8</a:t>
            </a:fld>
            <a:endParaRPr lang="ru-RU"/>
          </a:p>
        </p:txBody>
      </p:sp>
    </p:spTree>
    <p:extLst>
      <p:ext uri="{BB962C8B-B14F-4D97-AF65-F5344CB8AC3E}">
        <p14:creationId xmlns:p14="http://schemas.microsoft.com/office/powerpoint/2010/main" val="383445132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260648"/>
            <a:ext cx="7714104" cy="6336704"/>
          </a:xfrm>
        </p:spPr>
        <p:txBody>
          <a:bodyPr>
            <a:normAutofit fontScale="77500" lnSpcReduction="20000"/>
          </a:bodyPr>
          <a:lstStyle/>
          <a:p>
            <a:r>
              <a:rPr lang="ru-RU" dirty="0"/>
              <a:t>Во избежание излишнего </a:t>
            </a:r>
            <a:r>
              <a:rPr lang="ru-RU" dirty="0" err="1"/>
              <a:t>туманообразования</a:t>
            </a:r>
            <a:r>
              <a:rPr lang="ru-RU" dirty="0"/>
              <a:t> и в целях снижения загрязнения рабочей зоны аэрозолями и парами кра­сок и лаков при пульверизаторной окраске краскораспылитель держать перпендикулярно к окрашиваемой поверхности на расстоянии не более 350 мм от нее</a:t>
            </a:r>
            <a:r>
              <a:rPr lang="ru-RU" dirty="0" smtClean="0"/>
              <a:t>.</a:t>
            </a:r>
          </a:p>
          <a:p>
            <a:r>
              <a:rPr lang="ru-RU" dirty="0"/>
              <a:t>Приготовление красок производить в изолированном от окрасочного отделения помещении, при этом надевать респи­ратор и защитные очки. При окраске, выполняемой на откры­том воздухе, находиться с подветренной стороны. Окрашива­ние внутри кабины и салона автомобиля, а также салона авто­буса производить только в респираторах при открытых две­рях, окнах, люках. На окрасочных участках и в местах хране­ния красок и растворителей не пользоваться открытым огнем и не применять </a:t>
            </a:r>
            <a:r>
              <a:rPr lang="ru-RU" dirty="0" err="1"/>
              <a:t>искрообразующие</a:t>
            </a:r>
            <a:r>
              <a:rPr lang="ru-RU" dirty="0"/>
              <a:t> приспособления и оборудо­вание. Окрашивание осуществлять в окрасочной камере, обо­рудованной вентиляцией.</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80</a:t>
            </a:fld>
            <a:endParaRPr lang="ru-RU"/>
          </a:p>
        </p:txBody>
      </p:sp>
    </p:spTree>
    <p:extLst>
      <p:ext uri="{BB962C8B-B14F-4D97-AF65-F5344CB8AC3E}">
        <p14:creationId xmlns:p14="http://schemas.microsoft.com/office/powerpoint/2010/main" val="880871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35608" y="332656"/>
            <a:ext cx="7384864" cy="5915744"/>
          </a:xfrm>
        </p:spPr>
        <p:txBody>
          <a:bodyPr>
            <a:normAutofit fontScale="85000" lnSpcReduction="20000"/>
          </a:bodyPr>
          <a:lstStyle/>
          <a:p>
            <a:pPr marL="82296" indent="0">
              <a:buNone/>
            </a:pPr>
            <a:r>
              <a:rPr lang="ru-RU" b="1" dirty="0"/>
              <a:t>Приборы электрооборудования</a:t>
            </a:r>
          </a:p>
          <a:p>
            <a:r>
              <a:rPr lang="ru-RU" b="1" i="1" dirty="0"/>
              <a:t>Приборы электрооборудования</a:t>
            </a:r>
            <a:r>
              <a:rPr lang="ru-RU" dirty="0"/>
              <a:t> требуют особого обраще­ния с ними ввиду ажурного устройства, легкости разрушения и наличия пластмассовых узлов, реле, конденсаторов, транзи­сторов и др. Поэтому ремонт таких изделий организуют на отдельных участках.</a:t>
            </a:r>
          </a:p>
          <a:p>
            <a:r>
              <a:rPr lang="ru-RU" b="1" dirty="0"/>
              <a:t>Повреждения и ремонт генераторов и стартеров.</a:t>
            </a:r>
            <a:r>
              <a:rPr lang="ru-RU" dirty="0"/>
              <a:t> Слож­ные и разнообразные</a:t>
            </a:r>
            <a:r>
              <a:rPr lang="ru-RU" b="1" i="1" dirty="0"/>
              <a:t> повреждения</a:t>
            </a:r>
            <a:r>
              <a:rPr lang="ru-RU" dirty="0"/>
              <a:t> электромашин можно раз­делить на две группы:</a:t>
            </a:r>
          </a:p>
          <a:p>
            <a:pPr lvl="0"/>
            <a:r>
              <a:rPr lang="ru-RU" dirty="0"/>
              <a:t>механические износы и поломки;</a:t>
            </a:r>
          </a:p>
          <a:p>
            <a:pPr lvl="0"/>
            <a:r>
              <a:rPr lang="ru-RU" dirty="0"/>
              <a:t>повреждения токопроводящих частей (разрушение изо­ляции, обрывы обмоток, пробои диодов и др.).</a:t>
            </a:r>
          </a:p>
          <a:p>
            <a:endParaRPr lang="ru-RU" dirty="0"/>
          </a:p>
        </p:txBody>
      </p:sp>
      <p:sp>
        <p:nvSpPr>
          <p:cNvPr id="4" name="Номер слайда 3"/>
          <p:cNvSpPr>
            <a:spLocks noGrp="1"/>
          </p:cNvSpPr>
          <p:nvPr>
            <p:ph type="sldNum" sz="quarter" idx="12"/>
          </p:nvPr>
        </p:nvSpPr>
        <p:spPr/>
        <p:txBody>
          <a:bodyPr/>
          <a:lstStyle/>
          <a:p>
            <a:fld id="{56FA1BE5-3D63-43AB-B6AA-74DC0F569B4E}" type="slidenum">
              <a:rPr lang="ru-RU" smtClean="0"/>
              <a:t>9</a:t>
            </a:fld>
            <a:endParaRPr lang="ru-RU"/>
          </a:p>
        </p:txBody>
      </p:sp>
    </p:spTree>
    <p:extLst>
      <p:ext uri="{BB962C8B-B14F-4D97-AF65-F5344CB8AC3E}">
        <p14:creationId xmlns:p14="http://schemas.microsoft.com/office/powerpoint/2010/main" val="303974152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956</TotalTime>
  <Words>7101</Words>
  <Application>Microsoft Office PowerPoint</Application>
  <PresentationFormat>Экран (4:3)</PresentationFormat>
  <Paragraphs>408</Paragraphs>
  <Slides>80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80</vt:i4>
      </vt:variant>
    </vt:vector>
  </HeadingPairs>
  <TitlesOfParts>
    <vt:vector size="81" baseType="lpstr">
      <vt:lpstr>Солнцестояние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Технология ремонта и сборки автомобилей</dc:title>
  <dc:creator>Лиза</dc:creator>
  <cp:lastModifiedBy>Лиза</cp:lastModifiedBy>
  <cp:revision>42</cp:revision>
  <dcterms:created xsi:type="dcterms:W3CDTF">2013-02-10T13:41:44Z</dcterms:created>
  <dcterms:modified xsi:type="dcterms:W3CDTF">2013-03-31T16:15:42Z</dcterms:modified>
</cp:coreProperties>
</file>