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89" r:id="rId16"/>
    <p:sldId id="271" r:id="rId17"/>
    <p:sldId id="272" r:id="rId18"/>
    <p:sldId id="273" r:id="rId19"/>
    <p:sldId id="274" r:id="rId20"/>
    <p:sldId id="275" r:id="rId21"/>
    <p:sldId id="276" r:id="rId22"/>
    <p:sldId id="290" r:id="rId23"/>
    <p:sldId id="277" r:id="rId24"/>
    <p:sldId id="278" r:id="rId25"/>
    <p:sldId id="279" r:id="rId26"/>
    <p:sldId id="280" r:id="rId27"/>
    <p:sldId id="281" r:id="rId28"/>
    <p:sldId id="283" r:id="rId29"/>
    <p:sldId id="282" r:id="rId30"/>
    <p:sldId id="284" r:id="rId31"/>
    <p:sldId id="285" r:id="rId32"/>
    <p:sldId id="286" r:id="rId33"/>
    <p:sldId id="287" r:id="rId34"/>
    <p:sldId id="288"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3" r:id="rId57"/>
    <p:sldId id="312" r:id="rId58"/>
    <p:sldId id="314" r:id="rId59"/>
    <p:sldId id="315" r:id="rId60"/>
    <p:sldId id="316" r:id="rId6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C7CA52-A658-426C-AAB4-07FA7F4EFC8E}" type="datetimeFigureOut">
              <a:rPr lang="ru-RU" smtClean="0"/>
              <a:t>03.03.2013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92BC5-1D2F-475B-AE5B-97435B2CD529}" type="slidenum">
              <a:rPr lang="ru-RU" smtClean="0"/>
              <a:t>‹#›</a:t>
            </a:fld>
            <a:endParaRPr lang="ru-RU"/>
          </a:p>
        </p:txBody>
      </p:sp>
    </p:spTree>
    <p:extLst>
      <p:ext uri="{BB962C8B-B14F-4D97-AF65-F5344CB8AC3E}">
        <p14:creationId xmlns:p14="http://schemas.microsoft.com/office/powerpoint/2010/main" val="2936714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ru-RU" smtClean="0"/>
              <a:t>Образец заголовка</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A618A79-C252-455D-BEB4-2F4FE8948A79}" type="datetime1">
              <a:rPr lang="ru-RU" smtClean="0"/>
              <a:t>03.03.2013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56FA1BE5-3D63-43AB-B6AA-74DC0F569B4E}" type="slidenum">
              <a:rPr lang="ru-RU" smtClean="0"/>
              <a:t>‹#›</a:t>
            </a:fld>
            <a:endParaRPr lang="ru-RU"/>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F9A8113-7230-47C2-8C12-2C85D67E83CF}" type="datetime1">
              <a:rPr lang="ru-RU" smtClean="0"/>
              <a:t>03.03.2013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99B7FD8-1C62-4C07-B50E-D95E06A67103}" type="datetime1">
              <a:rPr lang="ru-RU" smtClean="0"/>
              <a:t>03.03.2013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ru-RU" smtClean="0"/>
              <a:t>Образец заголовка</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D9B277C-4520-4C34-AC0C-996D280B33E0}" type="datetime1">
              <a:rPr lang="ru-RU" smtClean="0"/>
              <a:t>03.03.2013</a:t>
            </a:fld>
            <a:endParaRPr lang="ru-RU"/>
          </a:p>
        </p:txBody>
      </p:sp>
      <p:sp>
        <p:nvSpPr>
          <p:cNvPr id="10" name="Slide Number Placeholder 9"/>
          <p:cNvSpPr>
            <a:spLocks noGrp="1"/>
          </p:cNvSpPr>
          <p:nvPr>
            <p:ph type="sldNum" sz="quarter" idx="11"/>
          </p:nvPr>
        </p:nvSpPr>
        <p:spPr/>
        <p:txBody>
          <a:bodyPr/>
          <a:lstStyle/>
          <a:p>
            <a:fld id="{56FA1BE5-3D63-43AB-B6AA-74DC0F569B4E}" type="slidenum">
              <a:rPr lang="ru-RU" smtClean="0"/>
              <a:t>‹#›</a:t>
            </a:fld>
            <a:endParaRPr lang="ru-RU"/>
          </a:p>
        </p:txBody>
      </p:sp>
      <p:sp>
        <p:nvSpPr>
          <p:cNvPr id="12" name="Footer Placeholder 11"/>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ru-RU" smtClean="0"/>
              <a:t>Образец заголовка</a:t>
            </a:r>
            <a:endParaRPr lang="en-US" dirty="0"/>
          </a:p>
        </p:txBody>
      </p:sp>
      <p:sp>
        <p:nvSpPr>
          <p:cNvPr id="19" name="Date Placeholder 18"/>
          <p:cNvSpPr>
            <a:spLocks noGrp="1"/>
          </p:cNvSpPr>
          <p:nvPr>
            <p:ph type="dt" sz="half" idx="10"/>
          </p:nvPr>
        </p:nvSpPr>
        <p:spPr/>
        <p:txBody>
          <a:bodyPr/>
          <a:lstStyle/>
          <a:p>
            <a:fld id="{5A686A54-7D77-43D4-8AA5-E62E729C67B3}" type="datetime1">
              <a:rPr lang="ru-RU" smtClean="0"/>
              <a:t>03.03.2013</a:t>
            </a:fld>
            <a:endParaRPr lang="ru-RU"/>
          </a:p>
        </p:txBody>
      </p:sp>
      <p:sp>
        <p:nvSpPr>
          <p:cNvPr id="20" name="Slide Number Placeholder 19"/>
          <p:cNvSpPr>
            <a:spLocks noGrp="1"/>
          </p:cNvSpPr>
          <p:nvPr>
            <p:ph type="sldNum" sz="quarter" idx="11"/>
          </p:nvPr>
        </p:nvSpPr>
        <p:spPr/>
        <p:txBody>
          <a:bodyPr/>
          <a:lstStyle/>
          <a:p>
            <a:fld id="{56FA1BE5-3D63-43AB-B6AA-74DC0F569B4E}" type="slidenum">
              <a:rPr lang="ru-RU" smtClean="0"/>
              <a:t>‹#›</a:t>
            </a:fld>
            <a:endParaRPr lang="ru-RU"/>
          </a:p>
        </p:txBody>
      </p:sp>
      <p:sp>
        <p:nvSpPr>
          <p:cNvPr id="21" name="Footer Placeholder 20"/>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1F774605-A76E-4C67-995C-24438F5AFA13}" type="datetime1">
              <a:rPr lang="ru-RU" smtClean="0"/>
              <a:t>03.03.2013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FA1BE5-3D63-43AB-B6AA-74DC0F569B4E}" type="slidenum">
              <a:rPr lang="ru-RU" smtClean="0"/>
              <a:t>‹#›</a:t>
            </a:fld>
            <a:endParaRPr lang="ru-RU"/>
          </a:p>
        </p:txBody>
      </p:sp>
      <p:sp>
        <p:nvSpPr>
          <p:cNvPr id="9" name="Content Placeholder 8"/>
          <p:cNvSpPr>
            <a:spLocks noGrp="1"/>
          </p:cNvSpPr>
          <p:nvPr>
            <p:ph sz="quarter" idx="13"/>
          </p:nvPr>
        </p:nvSpPr>
        <p:spPr>
          <a:xfrm>
            <a:off x="1216152" y="841248"/>
            <a:ext cx="3730752" cy="4389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FDC00CEF-B8D9-44C1-A784-774D479FD8CD}" type="datetime1">
              <a:rPr lang="ru-RU" smtClean="0"/>
              <a:t>03.03.2013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6FA1BE5-3D63-43AB-B6AA-74DC0F569B4E}" type="slidenum">
              <a:rPr lang="ru-RU" smtClean="0"/>
              <a:t>‹#›</a:t>
            </a:fld>
            <a:endParaRPr lang="ru-RU"/>
          </a:p>
        </p:txBody>
      </p:sp>
      <p:sp>
        <p:nvSpPr>
          <p:cNvPr id="11" name="Content Placeholder 10"/>
          <p:cNvSpPr>
            <a:spLocks noGrp="1"/>
          </p:cNvSpPr>
          <p:nvPr>
            <p:ph sz="quarter" idx="13"/>
          </p:nvPr>
        </p:nvSpPr>
        <p:spPr>
          <a:xfrm>
            <a:off x="1216152" y="1380744"/>
            <a:ext cx="3730752" cy="3840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CDCB3F0-4D7B-43DC-A902-0F3B61541AE3}" type="datetime1">
              <a:rPr lang="ru-RU" smtClean="0"/>
              <a:t>03.03.2013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DD2F394-2720-45AF-9CE2-8E459C0BBFF8}" type="datetime1">
              <a:rPr lang="ru-RU" smtClean="0"/>
              <a:t>03.03.2013</a:t>
            </a:fld>
            <a:endParaRPr lang="ru-RU"/>
          </a:p>
        </p:txBody>
      </p:sp>
      <p:sp>
        <p:nvSpPr>
          <p:cNvPr id="6" name="Slide Number Placeholder 5"/>
          <p:cNvSpPr>
            <a:spLocks noGrp="1"/>
          </p:cNvSpPr>
          <p:nvPr>
            <p:ph type="sldNum" sz="quarter" idx="11"/>
          </p:nvPr>
        </p:nvSpPr>
        <p:spPr/>
        <p:txBody>
          <a:bodyPr/>
          <a:lstStyle/>
          <a:p>
            <a:fld id="{56FA1BE5-3D63-43AB-B6AA-74DC0F569B4E}"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Content Placeholder 13"/>
          <p:cNvSpPr>
            <a:spLocks noGrp="1"/>
          </p:cNvSpPr>
          <p:nvPr>
            <p:ph sz="quarter" idx="13"/>
          </p:nvPr>
        </p:nvSpPr>
        <p:spPr>
          <a:xfrm>
            <a:off x="914400" y="381000"/>
            <a:ext cx="4800600" cy="5943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8"/>
          <p:cNvSpPr>
            <a:spLocks noGrp="1"/>
          </p:cNvSpPr>
          <p:nvPr>
            <p:ph type="dt" sz="half" idx="14"/>
          </p:nvPr>
        </p:nvSpPr>
        <p:spPr/>
        <p:txBody>
          <a:bodyPr/>
          <a:lstStyle/>
          <a:p>
            <a:fld id="{228D9042-3692-4F81-A643-66402E115CB8}" type="datetime1">
              <a:rPr lang="ru-RU" smtClean="0"/>
              <a:t>03.03.2013</a:t>
            </a:fld>
            <a:endParaRPr lang="ru-RU"/>
          </a:p>
        </p:txBody>
      </p:sp>
      <p:sp>
        <p:nvSpPr>
          <p:cNvPr id="10" name="Slide Number Placeholder 9"/>
          <p:cNvSpPr>
            <a:spLocks noGrp="1"/>
          </p:cNvSpPr>
          <p:nvPr>
            <p:ph type="sldNum" sz="quarter" idx="15"/>
          </p:nvPr>
        </p:nvSpPr>
        <p:spPr/>
        <p:txBody>
          <a:bodyPr/>
          <a:lstStyle/>
          <a:p>
            <a:fld id="{56FA1BE5-3D63-43AB-B6AA-74DC0F569B4E}" type="slidenum">
              <a:rPr lang="ru-RU" smtClean="0"/>
              <a:t>‹#›</a:t>
            </a:fld>
            <a:endParaRPr lang="ru-RU"/>
          </a:p>
        </p:txBody>
      </p:sp>
      <p:sp>
        <p:nvSpPr>
          <p:cNvPr id="13" name="Footer Placeholder 12"/>
          <p:cNvSpPr>
            <a:spLocks noGrp="1"/>
          </p:cNvSpPr>
          <p:nvPr>
            <p:ph type="ftr" sz="quarter" idx="16"/>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081DC81-E1DF-4FD4-BD81-AF629C76795B}" type="datetime1">
              <a:rPr lang="ru-RU" smtClean="0"/>
              <a:t>03.03.2013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FA1BE5-3D63-43AB-B6AA-74DC0F569B4E}" type="slidenum">
              <a:rPr lang="ru-RU" smtClean="0"/>
              <a:t>‹#›</a:t>
            </a:fld>
            <a:endParaRPr lang="ru-R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ru-RU"/>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56FA1BE5-3D63-43AB-B6AA-74DC0F569B4E}" type="slidenum">
              <a:rPr lang="ru-RU" smtClean="0"/>
              <a:t>‹#›</a:t>
            </a:fld>
            <a:endParaRPr lang="ru-RU"/>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1923CFFF-AA4D-4626-8511-E0FD67631A2F}" type="datetime1">
              <a:rPr lang="ru-RU" smtClean="0"/>
              <a:t>03.03.2013</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hf hdr="0" ftr="0" dt="0"/>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2800" b="0" dirty="0">
                <a:effectLst/>
              </a:rPr>
              <a:t>ВОССТАНОВЛЕНИЕ ТИПОВЫХ ДЕТАЛЕЙ</a:t>
            </a:r>
            <a:r>
              <a:rPr lang="ru-RU" sz="2800" dirty="0">
                <a:effectLst/>
              </a:rPr>
              <a:t/>
            </a:r>
            <a:br>
              <a:rPr lang="ru-RU" sz="2800" dirty="0">
                <a:effectLst/>
              </a:rPr>
            </a:br>
            <a:r>
              <a:rPr lang="ru-RU" sz="2800" b="0" dirty="0" smtClean="0">
                <a:effectLst/>
              </a:rPr>
              <a:t>Классификация </a:t>
            </a:r>
            <a:r>
              <a:rPr lang="ru-RU" sz="2800" b="0" dirty="0">
                <a:effectLst/>
              </a:rPr>
              <a:t>деталей ремонтного фонда</a:t>
            </a:r>
            <a:r>
              <a:rPr lang="ru-RU" dirty="0">
                <a:effectLst/>
              </a:rPr>
              <a:t/>
            </a:r>
            <a:br>
              <a:rPr lang="ru-RU" dirty="0">
                <a:effectLst/>
              </a:rPr>
            </a:br>
            <a:endParaRPr lang="ru-RU" dirty="0"/>
          </a:p>
        </p:txBody>
      </p:sp>
      <p:sp>
        <p:nvSpPr>
          <p:cNvPr id="3" name="Подзаголовок 2"/>
          <p:cNvSpPr>
            <a:spLocks noGrp="1"/>
          </p:cNvSpPr>
          <p:nvPr>
            <p:ph type="subTitle" idx="1"/>
          </p:nvPr>
        </p:nvSpPr>
        <p:spPr/>
        <p:txBody>
          <a:bodyPr/>
          <a:lstStyle/>
          <a:p>
            <a:endParaRPr lang="ru-RU"/>
          </a:p>
        </p:txBody>
      </p:sp>
      <p:sp>
        <p:nvSpPr>
          <p:cNvPr id="4" name="Номер слайда 3"/>
          <p:cNvSpPr>
            <a:spLocks noGrp="1"/>
          </p:cNvSpPr>
          <p:nvPr>
            <p:ph type="sldNum" sz="quarter" idx="12"/>
          </p:nvPr>
        </p:nvSpPr>
        <p:spPr/>
        <p:txBody>
          <a:bodyPr/>
          <a:lstStyle/>
          <a:p>
            <a:fld id="{56FA1BE5-3D63-43AB-B6AA-74DC0F569B4E}" type="slidenum">
              <a:rPr lang="ru-RU" smtClean="0"/>
              <a:t>1</a:t>
            </a:fld>
            <a:endParaRPr lang="ru-RU"/>
          </a:p>
        </p:txBody>
      </p:sp>
    </p:spTree>
    <p:extLst>
      <p:ext uri="{BB962C8B-B14F-4D97-AF65-F5344CB8AC3E}">
        <p14:creationId xmlns:p14="http://schemas.microsoft.com/office/powerpoint/2010/main" val="2607254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88640"/>
            <a:ext cx="8748464" cy="6669360"/>
          </a:xfrm>
        </p:spPr>
        <p:txBody>
          <a:bodyPr>
            <a:normAutofit fontScale="85000" lnSpcReduction="20000"/>
          </a:bodyPr>
          <a:lstStyle/>
          <a:p>
            <a:r>
              <a:rPr lang="ru-RU" b="1" dirty="0"/>
              <a:t>Технологический процесс</a:t>
            </a:r>
            <a:r>
              <a:rPr lang="ru-RU" dirty="0"/>
              <a:t> восстановления корпусной де­тали следующий:</a:t>
            </a:r>
          </a:p>
          <a:p>
            <a:pPr lvl="0"/>
            <a:r>
              <a:rPr lang="ru-RU" dirty="0"/>
              <a:t>механическая обработка поврежденных участков детали;</a:t>
            </a:r>
          </a:p>
          <a:p>
            <a:pPr lvl="0"/>
            <a:r>
              <a:rPr lang="ru-RU" dirty="0"/>
              <a:t>изготовление ДРД;</a:t>
            </a:r>
          </a:p>
          <a:p>
            <a:pPr lvl="0"/>
            <a:r>
              <a:rPr lang="ru-RU" dirty="0"/>
              <a:t>сварочные (в том числе связанные с закреплением ДРД) и наплавочные работы;</a:t>
            </a:r>
          </a:p>
          <a:p>
            <a:pPr lvl="0"/>
            <a:r>
              <a:rPr lang="ru-RU" dirty="0"/>
              <a:t>термические работы, связанные со снятием внутренних напряжений от сварки;</a:t>
            </a:r>
          </a:p>
          <a:p>
            <a:pPr lvl="0"/>
            <a:r>
              <a:rPr lang="ru-RU" dirty="0"/>
              <a:t>механическая обработка мест сварки;</a:t>
            </a:r>
          </a:p>
          <a:p>
            <a:pPr lvl="0"/>
            <a:r>
              <a:rPr lang="ru-RU" dirty="0"/>
              <a:t>нанесение полимерных покрытий;</a:t>
            </a:r>
          </a:p>
          <a:p>
            <a:pPr lvl="0"/>
            <a:r>
              <a:rPr lang="ru-RU" dirty="0"/>
              <a:t>установка ДРД, закрепляемых силами упругости, клеем и штифтами;</a:t>
            </a:r>
          </a:p>
          <a:p>
            <a:pPr lvl="0"/>
            <a:r>
              <a:rPr lang="ru-RU" dirty="0"/>
              <a:t>черновая обработка резанием стыков и отверстий;</a:t>
            </a:r>
          </a:p>
          <a:p>
            <a:pPr lvl="0"/>
            <a:r>
              <a:rPr lang="ru-RU" dirty="0"/>
              <a:t>нарезание резьб номинального и ремонтного размеров и установка спиральных резьбовых вставок;</a:t>
            </a:r>
          </a:p>
          <a:p>
            <a:pPr lvl="0"/>
            <a:r>
              <a:rPr lang="ru-RU" dirty="0"/>
              <a:t>чистовая обработка резанием поверхностей;</a:t>
            </a:r>
          </a:p>
          <a:p>
            <a:pPr lvl="0"/>
            <a:r>
              <a:rPr lang="ru-RU" dirty="0"/>
              <a:t>отделка поверхностей;</a:t>
            </a:r>
          </a:p>
          <a:p>
            <a:pPr lvl="0"/>
            <a:r>
              <a:rPr lang="ru-RU" dirty="0"/>
              <a:t>очистка от технологических загрязнений;</a:t>
            </a:r>
          </a:p>
          <a:p>
            <a:pPr lvl="0"/>
            <a:r>
              <a:rPr lang="ru-RU" dirty="0"/>
              <a:t>контроль детали.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10</a:t>
            </a:fld>
            <a:endParaRPr lang="ru-RU"/>
          </a:p>
        </p:txBody>
      </p:sp>
    </p:spTree>
    <p:extLst>
      <p:ext uri="{BB962C8B-B14F-4D97-AF65-F5344CB8AC3E}">
        <p14:creationId xmlns:p14="http://schemas.microsoft.com/office/powerpoint/2010/main" val="1779774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892480" cy="6408712"/>
          </a:xfrm>
        </p:spPr>
        <p:txBody>
          <a:bodyPr>
            <a:normAutofit fontScale="92500"/>
          </a:bodyPr>
          <a:lstStyle/>
          <a:p>
            <a:r>
              <a:rPr lang="ru-RU" dirty="0"/>
              <a:t>Механическая обработка в начале технологического процес­са восстановления детали служит для удаления поврежденных элементов, придания восстанавливаемым элементам правиль­ной геометрической формы, разделки и засверливания концов трещин, выполнения упоров и стыков под установку ДРД.</a:t>
            </a:r>
            <a:br>
              <a:rPr lang="ru-RU" dirty="0"/>
            </a:br>
            <a:endParaRPr lang="ru-RU" dirty="0"/>
          </a:p>
          <a:p>
            <a:r>
              <a:rPr lang="ru-RU" dirty="0"/>
              <a:t>Трещины разделывают с помощью шлифовальной машины ИП2002. В качестве инструмента используют абразивный круг. В концах трещин высверливают отверстия диаметром 3 мм. Трещины в чугунных стенках заваривают проволокой ПАНЧ-11 или ПАНЧ-12, или штучными электродами ЦЧ-ЗА участками шва 20...25 мм с его проковкой. Сварочные работы на деталях из алюминиевого сплава выполняют аргонодуговой сваркой.</a:t>
            </a:r>
          </a:p>
        </p:txBody>
      </p:sp>
      <p:sp>
        <p:nvSpPr>
          <p:cNvPr id="4" name="Номер слайда 3"/>
          <p:cNvSpPr>
            <a:spLocks noGrp="1"/>
          </p:cNvSpPr>
          <p:nvPr>
            <p:ph type="sldNum" sz="quarter" idx="11"/>
          </p:nvPr>
        </p:nvSpPr>
        <p:spPr/>
        <p:txBody>
          <a:bodyPr/>
          <a:lstStyle/>
          <a:p>
            <a:fld id="{56FA1BE5-3D63-43AB-B6AA-74DC0F569B4E}" type="slidenum">
              <a:rPr lang="ru-RU" smtClean="0"/>
              <a:t>11</a:t>
            </a:fld>
            <a:endParaRPr lang="ru-RU"/>
          </a:p>
        </p:txBody>
      </p:sp>
    </p:spTree>
    <p:extLst>
      <p:ext uri="{BB962C8B-B14F-4D97-AF65-F5344CB8AC3E}">
        <p14:creationId xmlns:p14="http://schemas.microsoft.com/office/powerpoint/2010/main" val="1822276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568952" cy="6408712"/>
          </a:xfrm>
        </p:spPr>
        <p:txBody>
          <a:bodyPr>
            <a:normAutofit/>
          </a:bodyPr>
          <a:lstStyle/>
          <a:p>
            <a:r>
              <a:rPr lang="ru-RU" dirty="0"/>
              <a:t>Сварочные и наплавочные работы связаны с </a:t>
            </a:r>
            <a:r>
              <a:rPr lang="ru-RU" dirty="0" err="1" smtClean="0"/>
              <a:t>тепловложением</a:t>
            </a:r>
            <a:r>
              <a:rPr lang="ru-RU" dirty="0" smtClean="0"/>
              <a:t> </a:t>
            </a:r>
            <a:r>
              <a:rPr lang="ru-RU" dirty="0"/>
              <a:t>в материал детали и вызывают напряженное состояние материала и сопутствующие деформации. Эти деформации применительно к чугунным деталям могут быть уменьшены их нагревом перед сваркой до температуры 600 °С. Сварку выполняют латунью </a:t>
            </a:r>
            <a:r>
              <a:rPr lang="en-US" dirty="0"/>
              <a:t>JI63 </a:t>
            </a:r>
            <a:r>
              <a:rPr lang="ru-RU" dirty="0"/>
              <a:t>в газокислородном пламени. На место обломанных приливов корпусных деталей, выполненных из алюминиевого сплава, приваривают ДРД.</a:t>
            </a:r>
          </a:p>
          <a:p>
            <a:r>
              <a:rPr lang="ru-RU" dirty="0"/>
              <a:t>Блок цилиндров из алюминиевого сплава, изготовленный кокильным литьем, после сварки должен пройти термическую обработку при температуре 180 °С в течение 10 ч.</a:t>
            </a:r>
          </a:p>
        </p:txBody>
      </p:sp>
      <p:sp>
        <p:nvSpPr>
          <p:cNvPr id="4" name="Номер слайда 3"/>
          <p:cNvSpPr>
            <a:spLocks noGrp="1"/>
          </p:cNvSpPr>
          <p:nvPr>
            <p:ph type="sldNum" sz="quarter" idx="11"/>
          </p:nvPr>
        </p:nvSpPr>
        <p:spPr/>
        <p:txBody>
          <a:bodyPr/>
          <a:lstStyle/>
          <a:p>
            <a:fld id="{56FA1BE5-3D63-43AB-B6AA-74DC0F569B4E}" type="slidenum">
              <a:rPr lang="ru-RU" smtClean="0"/>
              <a:t>12</a:t>
            </a:fld>
            <a:endParaRPr lang="ru-RU"/>
          </a:p>
        </p:txBody>
      </p:sp>
    </p:spTree>
    <p:extLst>
      <p:ext uri="{BB962C8B-B14F-4D97-AF65-F5344CB8AC3E}">
        <p14:creationId xmlns:p14="http://schemas.microsoft.com/office/powerpoint/2010/main" val="2436615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8496944" cy="6264696"/>
          </a:xfrm>
        </p:spPr>
        <p:txBody>
          <a:bodyPr>
            <a:normAutofit fontScale="92500" lnSpcReduction="20000"/>
          </a:bodyPr>
          <a:lstStyle/>
          <a:p>
            <a:r>
              <a:rPr lang="ru-RU" dirty="0"/>
              <a:t>В </a:t>
            </a:r>
            <a:r>
              <a:rPr lang="ru-RU" dirty="0" err="1"/>
              <a:t>несиловых</a:t>
            </a:r>
            <a:r>
              <a:rPr lang="ru-RU" dirty="0"/>
              <a:t> стенках трещины герметизируют нанесением эпоксидного компаунда на основе смол ЭД16 или ЭД20. На мазеобразную пластмассу, покрывающую трещину, накла­дывают полоску стеклоткани, которую перекрывают стальной накладкой, толщиной 0,5...0,8 мм с нанесенным компаундом.</a:t>
            </a:r>
          </a:p>
          <a:p>
            <a:r>
              <a:rPr lang="ru-RU" dirty="0"/>
              <a:t>Основные восстанавливаемые элементы корпусной детали - это отверстия под подшипники. В блоке цилиндров к ним от­носятся коренные опоры, которые представляют собой точное прерывистое по длине отверстие, выполненное одновременно, как в блоке цилиндров, так и в привинченных крышках. В ре­монтном производстве апробированы такие способы восста­новления поверхностей опор под подшипники: установкой ДРД; нанесением полимерных композиций; проточным хо­лодным </a:t>
            </a:r>
            <a:r>
              <a:rPr lang="ru-RU" dirty="0" err="1"/>
              <a:t>железнением</a:t>
            </a:r>
            <a:r>
              <a:rPr lang="ru-RU" dirty="0"/>
              <a:t>; газопламенной наплавкой латунями; электродуговым и плазменным напылением.</a:t>
            </a:r>
          </a:p>
        </p:txBody>
      </p:sp>
      <p:sp>
        <p:nvSpPr>
          <p:cNvPr id="4" name="Номер слайда 3"/>
          <p:cNvSpPr>
            <a:spLocks noGrp="1"/>
          </p:cNvSpPr>
          <p:nvPr>
            <p:ph type="sldNum" sz="quarter" idx="11"/>
          </p:nvPr>
        </p:nvSpPr>
        <p:spPr/>
        <p:txBody>
          <a:bodyPr/>
          <a:lstStyle/>
          <a:p>
            <a:fld id="{56FA1BE5-3D63-43AB-B6AA-74DC0F569B4E}" type="slidenum">
              <a:rPr lang="ru-RU" smtClean="0"/>
              <a:t>13</a:t>
            </a:fld>
            <a:endParaRPr lang="ru-RU"/>
          </a:p>
        </p:txBody>
      </p:sp>
    </p:spTree>
    <p:extLst>
      <p:ext uri="{BB962C8B-B14F-4D97-AF65-F5344CB8AC3E}">
        <p14:creationId xmlns:p14="http://schemas.microsoft.com/office/powerpoint/2010/main" val="1151548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424936" cy="6192688"/>
          </a:xfrm>
        </p:spPr>
        <p:txBody>
          <a:bodyPr>
            <a:normAutofit fontScale="92500" lnSpcReduction="20000"/>
          </a:bodyPr>
          <a:lstStyle/>
          <a:p>
            <a:r>
              <a:rPr lang="ru-RU" dirty="0"/>
              <a:t>Изношенные резьбы восстанавливают нарезанием резьбы ремонтного размера или заваркой с последующим сверлением и нарезанием резьбы номинального размера, или ввинчивани­ем резьбовой спиральной вставки в предварительно нарезан­ную резьбу большего диаметра.</a:t>
            </a:r>
            <a:br>
              <a:rPr lang="ru-RU" dirty="0"/>
            </a:br>
            <a:endParaRPr lang="ru-RU" dirty="0"/>
          </a:p>
          <a:p>
            <a:r>
              <a:rPr lang="ru-RU" dirty="0" smtClean="0"/>
              <a:t>Средства </a:t>
            </a:r>
            <a:r>
              <a:rPr lang="ru-RU" dirty="0"/>
              <a:t>и способы обработки резанием, обеспечивающие необходимое качество восстанавливаемых поверхностей, на­пример, блока цилиндров, следующие:</a:t>
            </a:r>
          </a:p>
          <a:p>
            <a:pPr lvl="0"/>
            <a:r>
              <a:rPr lang="ru-RU" dirty="0"/>
              <a:t>коренные опоры растачивают на специальных станках одновременно с обработкой отверстий во втулках распредели­тельного вала. Плоские поверхности фрезеруют или шлифу­ют. Торцы первой коренной опоры подрезают с базированием по обработанным коренным опорам и поверхности отверстия под гильзу первого цилиндра;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14</a:t>
            </a:fld>
            <a:endParaRPr lang="ru-RU"/>
          </a:p>
        </p:txBody>
      </p:sp>
    </p:spTree>
    <p:extLst>
      <p:ext uri="{BB962C8B-B14F-4D97-AF65-F5344CB8AC3E}">
        <p14:creationId xmlns:p14="http://schemas.microsoft.com/office/powerpoint/2010/main" val="651930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352928" cy="6336704"/>
          </a:xfrm>
        </p:spPr>
        <p:txBody>
          <a:bodyPr>
            <a:normAutofit fontScale="92500" lnSpcReduction="10000"/>
          </a:bodyPr>
          <a:lstStyle/>
          <a:p>
            <a:pPr lvl="0"/>
            <a:r>
              <a:rPr lang="ru-RU" dirty="0"/>
              <a:t>торец картера сцепления в сборе его с блоком цилиндров подрезают с базированием по коренным опорам и обрабаты­ваемой поверхности. Последняя база обеспечивает снятие припуска наименьшей толщины. Отверстия под толкатели разворачивают под ремонтный размер.</a:t>
            </a:r>
          </a:p>
          <a:p>
            <a:r>
              <a:rPr lang="ru-RU" dirty="0"/>
              <a:t>Контрольные операции в конце процесса восстановления состоят из проверки чистоты детали, ее герметичности, разме­ров геометрических элементов и их взаимного расположения, шероховатости поверхностей. Размеры отверстий контроли­руют индикаторными нутромерами. Взаимное расположение поверхностей измеряют индикаторными средствами. Особое внимание уделяют контролю чистоты и герметичности масля­ных каналов.</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15</a:t>
            </a:fld>
            <a:endParaRPr lang="ru-RU"/>
          </a:p>
        </p:txBody>
      </p:sp>
    </p:spTree>
    <p:extLst>
      <p:ext uri="{BB962C8B-B14F-4D97-AF65-F5344CB8AC3E}">
        <p14:creationId xmlns:p14="http://schemas.microsoft.com/office/powerpoint/2010/main" val="2621430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8200"/>
            <a:ext cx="8291264" cy="6019800"/>
          </a:xfrm>
        </p:spPr>
        <p:txBody>
          <a:bodyPr>
            <a:normAutofit fontScale="77500" lnSpcReduction="20000"/>
          </a:bodyPr>
          <a:lstStyle/>
          <a:p>
            <a:pPr marL="0" indent="0" algn="ctr">
              <a:buNone/>
            </a:pPr>
            <a:r>
              <a:rPr lang="ru-RU" sz="4600" b="1" dirty="0"/>
              <a:t>Валы, оси</a:t>
            </a:r>
          </a:p>
          <a:p>
            <a:r>
              <a:rPr lang="ru-RU" b="1" dirty="0"/>
              <a:t>Конструктивные особенности и повреждения.</a:t>
            </a:r>
            <a:r>
              <a:rPr lang="ru-RU" dirty="0"/>
              <a:t> Валы в механизмах автомобиля служат для передачи момента и пре­образования движений (поступательного во вращательное или наоборот). Наиболее сложные детали автомобиля, относящие­ся к классу валов, - это коленчатые и распределительные ва­лы.</a:t>
            </a:r>
            <a:r>
              <a:rPr lang="ru-RU" b="1" i="1" dirty="0"/>
              <a:t> Конструктивные элементы деталей</a:t>
            </a:r>
            <a:r>
              <a:rPr lang="ru-RU" dirty="0"/>
              <a:t> - это шейки, кри­вошипы, кулачки, шпоночные пазы, торцы, стыки и отверстия.</a:t>
            </a:r>
          </a:p>
          <a:p>
            <a:r>
              <a:rPr lang="ru-RU" dirty="0"/>
              <a:t>Коленчатые валы изготовлены из конструкционных (сталь 45) или легированных (18ХНВА) сталей, или высокопрочного чугуна (ВЧ50). Распределительные валы изготовлены из улучшаемых сталей 45, 40Г, 50Г или цементуемых сталей 20, 20Г. Шейки валов закалены ТВЧ на глубину 1,5...3,0 мм.</a:t>
            </a:r>
          </a:p>
          <a:p>
            <a:r>
              <a:rPr lang="ru-RU" dirty="0"/>
              <a:t>Оси в отличие от валов не передают крутящие моменты и нагружены только поперечными силами и изгибающими мо­ментами, но имеют часть перечисленных конструктивных элементов, принадлежащих валам.</a:t>
            </a:r>
            <a:br>
              <a:rPr lang="ru-RU" dirty="0"/>
            </a:b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16</a:t>
            </a:fld>
            <a:endParaRPr lang="ru-RU"/>
          </a:p>
        </p:txBody>
      </p:sp>
    </p:spTree>
    <p:extLst>
      <p:ext uri="{BB962C8B-B14F-4D97-AF65-F5344CB8AC3E}">
        <p14:creationId xmlns:p14="http://schemas.microsoft.com/office/powerpoint/2010/main" val="3548113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8200"/>
            <a:ext cx="8291264" cy="5759152"/>
          </a:xfrm>
        </p:spPr>
        <p:txBody>
          <a:bodyPr>
            <a:normAutofit fontScale="85000" lnSpcReduction="20000"/>
          </a:bodyPr>
          <a:lstStyle/>
          <a:p>
            <a:pPr marL="0" indent="0" algn="ctr">
              <a:buNone/>
            </a:pPr>
            <a:r>
              <a:rPr lang="ru-RU" dirty="0"/>
              <a:t>Основные</a:t>
            </a:r>
            <a:r>
              <a:rPr lang="ru-RU" i="1" dirty="0"/>
              <a:t> повреждения</a:t>
            </a:r>
            <a:r>
              <a:rPr lang="ru-RU" dirty="0"/>
              <a:t> валов и осей:</a:t>
            </a:r>
          </a:p>
          <a:p>
            <a:pPr lvl="0"/>
            <a:r>
              <a:rPr lang="ru-RU" dirty="0"/>
              <a:t>износ шеек, кулачков, пазов, отверстий, торцов, резьб;</a:t>
            </a:r>
          </a:p>
          <a:p>
            <a:pPr lvl="0"/>
            <a:r>
              <a:rPr lang="ru-RU" dirty="0"/>
              <a:t>деформации;</a:t>
            </a:r>
          </a:p>
          <a:p>
            <a:pPr lvl="0"/>
            <a:r>
              <a:rPr lang="ru-RU" dirty="0"/>
              <a:t>усталостные трещины.</a:t>
            </a:r>
          </a:p>
          <a:p>
            <a:r>
              <a:rPr lang="ru-RU" dirty="0"/>
              <a:t>У деталей восстанавливают расположение, форму, размеры и шероховатость элементов, износостойкость трущихся по­верхностей и усталостную прочность. При восстановлении осей нет необходимости восстанавливать последнее свойство.</a:t>
            </a:r>
          </a:p>
          <a:p>
            <a:r>
              <a:rPr lang="ru-RU" dirty="0"/>
              <a:t>Точность обработки восстановленных шеек и кулачков 5-7-го квалитета (рис. 4.2), шероховатость поверхностей</a:t>
            </a:r>
            <a:r>
              <a:rPr lang="ru-RU" i="1" dirty="0"/>
              <a:t> </a:t>
            </a:r>
            <a:r>
              <a:rPr lang="en-US" i="1" dirty="0"/>
              <a:t>Ra </a:t>
            </a:r>
            <a:r>
              <a:rPr lang="ru-RU" dirty="0"/>
              <a:t>0,32...0,63 мкм, точность углового расположения кулачков и кривошипов + 15', допуск на радиус кривошипа + 0,05 мм.</a:t>
            </a:r>
          </a:p>
          <a:p>
            <a:r>
              <a:rPr lang="ru-RU" dirty="0"/>
              <a:t>В процессе восстановления детали припуски на обработку создают на шейках, их торцах и на поверхности отверстия под подшипник.</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17</a:t>
            </a:fld>
            <a:endParaRPr lang="ru-RU"/>
          </a:p>
        </p:txBody>
      </p:sp>
    </p:spTree>
    <p:extLst>
      <p:ext uri="{BB962C8B-B14F-4D97-AF65-F5344CB8AC3E}">
        <p14:creationId xmlns:p14="http://schemas.microsoft.com/office/powerpoint/2010/main" val="2241710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18</a:t>
            </a:fld>
            <a:endParaRPr lang="ru-RU"/>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533" y="692696"/>
            <a:ext cx="8158934"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298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424936" cy="6669360"/>
          </a:xfrm>
        </p:spPr>
        <p:txBody>
          <a:bodyPr>
            <a:normAutofit fontScale="92500" lnSpcReduction="10000"/>
          </a:bodyPr>
          <a:lstStyle/>
          <a:p>
            <a:r>
              <a:rPr lang="ru-RU" dirty="0"/>
              <a:t>Технологический процесс восстановления вала</a:t>
            </a:r>
            <a:r>
              <a:rPr lang="ru-RU" b="1" dirty="0"/>
              <a:t> сле­дующий:</a:t>
            </a:r>
            <a:endParaRPr lang="ru-RU" dirty="0"/>
          </a:p>
          <a:p>
            <a:pPr lvl="0"/>
            <a:r>
              <a:rPr lang="ru-RU" dirty="0"/>
              <a:t>определение места расположения и размеров усталост­ных трещин и принятие решения о целесообразности восста­новления детали;</a:t>
            </a:r>
          </a:p>
          <a:p>
            <a:pPr lvl="0"/>
            <a:r>
              <a:rPr lang="ru-RU" dirty="0"/>
              <a:t>правка;</a:t>
            </a:r>
            <a:br>
              <a:rPr lang="ru-RU" dirty="0"/>
            </a:br>
            <a:endParaRPr lang="ru-RU" dirty="0"/>
          </a:p>
          <a:p>
            <a:pPr lvl="0"/>
            <a:r>
              <a:rPr lang="ru-RU" dirty="0"/>
              <a:t>подготовка поверхностей под нанесение покрытий или установку ДРД;</a:t>
            </a:r>
          </a:p>
          <a:p>
            <a:pPr lvl="0"/>
            <a:r>
              <a:rPr lang="ru-RU" dirty="0"/>
              <a:t>нанесение покрытий или установка ДРД;</a:t>
            </a:r>
          </a:p>
          <a:p>
            <a:pPr lvl="0"/>
            <a:r>
              <a:rPr lang="ru-RU" dirty="0"/>
              <a:t>термическая обработка;</a:t>
            </a:r>
          </a:p>
          <a:p>
            <a:pPr lvl="0"/>
            <a:r>
              <a:rPr lang="ru-RU" dirty="0"/>
              <a:t>черновая обработка резанием;</a:t>
            </a:r>
          </a:p>
          <a:p>
            <a:pPr lvl="0"/>
            <a:r>
              <a:rPr lang="ru-RU" dirty="0"/>
              <a:t>закалка шеек ТВЧ;</a:t>
            </a:r>
          </a:p>
          <a:p>
            <a:pPr lvl="0"/>
            <a:r>
              <a:rPr lang="ru-RU" dirty="0"/>
              <a:t>упрочнение галтелей;</a:t>
            </a:r>
          </a:p>
          <a:p>
            <a:pPr lvl="0"/>
            <a:r>
              <a:rPr lang="ru-RU" dirty="0"/>
              <a:t>чистовая обработка;</a:t>
            </a:r>
          </a:p>
          <a:p>
            <a:pPr lvl="0"/>
            <a:r>
              <a:rPr lang="ru-RU" dirty="0"/>
              <a:t>отделка резанием шеек.</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19</a:t>
            </a:fld>
            <a:endParaRPr lang="ru-RU"/>
          </a:p>
        </p:txBody>
      </p:sp>
    </p:spTree>
    <p:extLst>
      <p:ext uri="{BB962C8B-B14F-4D97-AF65-F5344CB8AC3E}">
        <p14:creationId xmlns:p14="http://schemas.microsoft.com/office/powerpoint/2010/main" val="319475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b="1" i="1" dirty="0"/>
              <a:t>Классификация деталей -</a:t>
            </a:r>
            <a:r>
              <a:rPr lang="ru-RU" dirty="0"/>
              <a:t> это разделение их на группы с одинаковыми признаками. Использование результатов клас­сификации деталей позволяет существенно уменьшить объем работ по разработке процессов и средств ремонта, связанных с их восстановлением, что приводит к уменьшению объемов технологической подготовки производства.</a:t>
            </a:r>
          </a:p>
        </p:txBody>
      </p:sp>
      <p:sp>
        <p:nvSpPr>
          <p:cNvPr id="4" name="Номер слайда 3"/>
          <p:cNvSpPr>
            <a:spLocks noGrp="1"/>
          </p:cNvSpPr>
          <p:nvPr>
            <p:ph type="sldNum" sz="quarter" idx="11"/>
          </p:nvPr>
        </p:nvSpPr>
        <p:spPr/>
        <p:txBody>
          <a:bodyPr/>
          <a:lstStyle/>
          <a:p>
            <a:fld id="{56FA1BE5-3D63-43AB-B6AA-74DC0F569B4E}" type="slidenum">
              <a:rPr lang="ru-RU" smtClean="0"/>
              <a:t>2</a:t>
            </a:fld>
            <a:endParaRPr lang="ru-RU"/>
          </a:p>
        </p:txBody>
      </p:sp>
    </p:spTree>
    <p:extLst>
      <p:ext uri="{BB962C8B-B14F-4D97-AF65-F5344CB8AC3E}">
        <p14:creationId xmlns:p14="http://schemas.microsoft.com/office/powerpoint/2010/main" val="233502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87144"/>
          </a:xfrm>
        </p:spPr>
        <p:txBody>
          <a:bodyPr>
            <a:normAutofit lnSpcReduction="10000"/>
          </a:bodyPr>
          <a:lstStyle/>
          <a:p>
            <a:r>
              <a:rPr lang="ru-RU" dirty="0"/>
              <a:t>Чугунные валы с усталостными трещинами выбраковыва­ют. Отдельные неопасные трещины в стальных валах могут быть разделаны абразивным инструментом по всей длине с целью образования канавки радиусом 1,5...2,0 мм и глубиной 0,2...0,4 мм. Острые кромки притупляют по периметру, а ма­териал в ложе канавки пластически деформируют.</a:t>
            </a:r>
          </a:p>
          <a:p>
            <a:r>
              <a:rPr lang="ru-RU" dirty="0"/>
              <a:t>Правка детали необходима для придания прямолинейности ее оси, что, в свою очередь, позволяет уменьшить величину припусков на обработку, более полно использовать ремонтные размеры детали и уменьшить ее дисбаланс.</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20</a:t>
            </a:fld>
            <a:endParaRPr lang="ru-RU"/>
          </a:p>
        </p:txBody>
      </p:sp>
    </p:spTree>
    <p:extLst>
      <p:ext uri="{BB962C8B-B14F-4D97-AF65-F5344CB8AC3E}">
        <p14:creationId xmlns:p14="http://schemas.microsoft.com/office/powerpoint/2010/main" val="3832708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496944" cy="6597352"/>
          </a:xfrm>
        </p:spPr>
        <p:txBody>
          <a:bodyPr>
            <a:normAutofit lnSpcReduction="10000"/>
          </a:bodyPr>
          <a:lstStyle/>
          <a:p>
            <a:r>
              <a:rPr lang="ru-RU" dirty="0"/>
              <a:t>При исчерпании ремонтных размеров шеек деталей на них наносят покрытия и восстанавливают до номинальных разме­ров. Основные способы нанесения покрытий на шейки сталь­ных деталей - это наплавка различных видов. Наиболее рас­пространены два вида наплавки:</a:t>
            </a:r>
          </a:p>
          <a:p>
            <a:pPr lvl="0"/>
            <a:r>
              <a:rPr lang="ru-RU" dirty="0"/>
              <a:t>в первом процессе применяют пружинную проволоку диаметром 1,6 мм и флюс состава АН-348А с добавками 2,5 % феррохрома и 2 % графита. Режим наплавки: сила тока 190...200 А, частота вращения заготовки 3 мин</a:t>
            </a:r>
            <a:r>
              <a:rPr lang="ru-RU" baseline="30000" dirty="0"/>
              <a:t>-1</a:t>
            </a:r>
            <a:r>
              <a:rPr lang="ru-RU" dirty="0"/>
              <a:t>, скорость по­дачи проволоки 2,4 м/мин. Затем шейки шлифуют и полиру­ют. Способ нетрудоемкий, обеспечивает высокую износостой­кость шеек, но имеет существенный недостаток - появление трещин при правке и шлифовании;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21</a:t>
            </a:fld>
            <a:endParaRPr lang="ru-RU"/>
          </a:p>
        </p:txBody>
      </p:sp>
    </p:spTree>
    <p:extLst>
      <p:ext uri="{BB962C8B-B14F-4D97-AF65-F5344CB8AC3E}">
        <p14:creationId xmlns:p14="http://schemas.microsoft.com/office/powerpoint/2010/main" val="2561117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831160"/>
          </a:xfrm>
        </p:spPr>
        <p:txBody>
          <a:bodyPr>
            <a:normAutofit/>
          </a:bodyPr>
          <a:lstStyle/>
          <a:p>
            <a:pPr lvl="0"/>
            <a:r>
              <a:rPr lang="ru-RU" dirty="0"/>
              <a:t>второй процесс предусматривает применение проволоки </a:t>
            </a:r>
            <a:r>
              <a:rPr lang="ru-RU" dirty="0" err="1"/>
              <a:t>Нп</a:t>
            </a:r>
            <a:r>
              <a:rPr lang="ru-RU" dirty="0"/>
              <a:t>-ЗОХГСА диаметром 1,6 мм под слоем флюса АН-348А. Режим наплавки: сила тока 180...220 А, скорость подачи прово­локи 1,6...2,1 м/мин, частота вращения заготовки 2,0...2,5 мин</a:t>
            </a:r>
            <a:r>
              <a:rPr lang="ru-RU" baseline="30000" dirty="0"/>
              <a:t>-1</a:t>
            </a:r>
            <a:r>
              <a:rPr lang="ru-RU" dirty="0"/>
              <a:t>. После наплавки заготовку нормализуют, точат и правят. Затем шейки закаливают, шлифуют и полируют. Процесс характери­зуется увеличенной трудоемкостью восстановления, но обес­печивает стабильное качество с высокими показателями изно­состойкости и усталостной прочности.</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22</a:t>
            </a:fld>
            <a:endParaRPr lang="ru-RU"/>
          </a:p>
        </p:txBody>
      </p:sp>
    </p:spTree>
    <p:extLst>
      <p:ext uri="{BB962C8B-B14F-4D97-AF65-F5344CB8AC3E}">
        <p14:creationId xmlns:p14="http://schemas.microsoft.com/office/powerpoint/2010/main" val="635735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620688"/>
            <a:ext cx="8219256" cy="5831160"/>
          </a:xfrm>
        </p:spPr>
        <p:txBody>
          <a:bodyPr>
            <a:normAutofit fontScale="85000" lnSpcReduction="20000"/>
          </a:bodyPr>
          <a:lstStyle/>
          <a:p>
            <a:r>
              <a:rPr lang="ru-RU" dirty="0"/>
              <a:t>Большие технологические трудности представляет нанесе­ние покрытий при восстановлении коленчатых валов, изготов­ленных из высокопрочного чугуна. Наилучшие показатели износостойкости и усталостной прочности шеек валов обеспе­чивают нанесение плазменных покрытий и установка сталь­ных закаленных ДРД.</a:t>
            </a:r>
          </a:p>
          <a:p>
            <a:r>
              <a:rPr lang="ru-RU" dirty="0"/>
              <a:t>Плазменное покрытие из композиции порошков наносят на подслой из материала ПН85Ю15. Состав композиции (% мас­сы): ПГ-ХН80СРЗ - 50, ПЖ4 - 30 и ПН85Ю15 - 20. Режимы процесса: сила тока 350 А, расстояние от сопла до детали 150 мм, расход азота 25 л/мин.</a:t>
            </a:r>
          </a:p>
          <a:p>
            <a:r>
              <a:rPr lang="ru-RU" dirty="0"/>
              <a:t>Восстановление коленчатого вала установкой ДРД включа­ет предварительную обработку шеек, изготовление ДРД и за­крепление их на шейках, обработку шеек (при необходимо­сти). ДРД состоит из двух полуколец, если ее закрепляют сваркой по образующим шейки, или из одной части в виде ленты, если ее закрепляют на шейке силами упругости и упо­рами. Материал полукольца - сталь 45, закаленная до 37...42 </a:t>
            </a:r>
            <a:r>
              <a:rPr lang="en-US" dirty="0"/>
              <a:t>HRC, </a:t>
            </a:r>
            <a:r>
              <a:rPr lang="ru-RU" dirty="0"/>
              <a:t>материал ленты - сталь 65Г.</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23</a:t>
            </a:fld>
            <a:endParaRPr lang="ru-RU"/>
          </a:p>
        </p:txBody>
      </p:sp>
    </p:spTree>
    <p:extLst>
      <p:ext uri="{BB962C8B-B14F-4D97-AF65-F5344CB8AC3E}">
        <p14:creationId xmlns:p14="http://schemas.microsoft.com/office/powerpoint/2010/main" val="3245368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280920" cy="6264696"/>
          </a:xfrm>
        </p:spPr>
        <p:txBody>
          <a:bodyPr>
            <a:normAutofit fontScale="77500" lnSpcReduction="20000"/>
          </a:bodyPr>
          <a:lstStyle/>
          <a:p>
            <a:r>
              <a:rPr lang="ru-RU" dirty="0"/>
              <a:t>Шейки с приваренными ДРД окончательно шлифуют до номинального размера. Шейки с ДРД, закрепленными силами упругости по упорам, не шлифуют, а размер восстановленной шейки обеспечивают предварительным шлифованием и под­бором толщины ленты ДРД.</a:t>
            </a:r>
          </a:p>
          <a:p>
            <a:r>
              <a:rPr lang="ru-RU" dirty="0"/>
              <a:t>Припуск на обработку отверстий под подшипник создают </a:t>
            </a:r>
            <a:r>
              <a:rPr lang="ru-RU" dirty="0" err="1"/>
              <a:t>запрессовыванием</a:t>
            </a:r>
            <a:r>
              <a:rPr lang="ru-RU" dirty="0"/>
              <a:t> ДРД или наплавкой. Отверстие обрабаты­вают с базированием детали по шейкам, одна из которых са­мая близкая к обрабатываемому отверстию.</a:t>
            </a:r>
          </a:p>
          <a:p>
            <a:r>
              <a:rPr lang="ru-RU" dirty="0"/>
              <a:t>Шейки под шестерню и ступицу и поверхность отверстия под подшипник наплавляют вибродуговой наплавкой прово­локой Нп-40Х2М в среде углекислого газа. Ремонтные заго­товки распределительных валов получают наплавкой или напылением шеек и кулачков. Шейки коленчатых валов шли­фуют на специализированном станке </a:t>
            </a:r>
            <a:r>
              <a:rPr lang="en-US" dirty="0"/>
              <a:t>3B423, </a:t>
            </a:r>
            <a:r>
              <a:rPr lang="ru-RU" dirty="0"/>
              <a:t>а кулачки рас­пределительных валов - на специальном копировально- шлифовальном станке ЗМ433У. Усталостную прочность вос­станавливают поверхностным пластическим деформировани­ем. Поверхностный слой наклепывают в концентраторах на­пряжений </a:t>
            </a:r>
            <a:r>
              <a:rPr lang="ru-RU" dirty="0" err="1"/>
              <a:t>обкатыванием</a:t>
            </a:r>
            <a:r>
              <a:rPr lang="ru-RU" dirty="0"/>
              <a:t> роликами, упрочняющей чеканкой, центробежной обработкой или алмазным </a:t>
            </a:r>
            <a:r>
              <a:rPr lang="ru-RU" dirty="0" err="1"/>
              <a:t>выглаживанием</a:t>
            </a:r>
            <a:r>
              <a:rPr lang="ru-RU" dirty="0"/>
              <a:t>.</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24</a:t>
            </a:fld>
            <a:endParaRPr lang="ru-RU"/>
          </a:p>
        </p:txBody>
      </p:sp>
    </p:spTree>
    <p:extLst>
      <p:ext uri="{BB962C8B-B14F-4D97-AF65-F5344CB8AC3E}">
        <p14:creationId xmlns:p14="http://schemas.microsoft.com/office/powerpoint/2010/main" val="871801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838200"/>
            <a:ext cx="8075240" cy="5687144"/>
          </a:xfrm>
        </p:spPr>
        <p:txBody>
          <a:bodyPr>
            <a:normAutofit/>
          </a:bodyPr>
          <a:lstStyle/>
          <a:p>
            <a:r>
              <a:rPr lang="ru-RU" dirty="0"/>
              <a:t>Полирование является отделочной операцией, на которую оставляют припуск 0,005 мм. Для полирования коленчатых валов применяют специальные станки СШ-4516. В качестве инструмента используют шлифовальные шкурки на тканевой основе. При отсутствии специального полировального обору­дования применяют ленточно-полировальные головки, уста­навливаемые на шлифовальные станки, или изготавливают собственными силами станки с войлочными кругами или </a:t>
            </a:r>
            <a:r>
              <a:rPr lang="ru-RU" dirty="0" err="1"/>
              <a:t>жимками</a:t>
            </a:r>
            <a:r>
              <a:rPr lang="ru-RU" dirty="0"/>
              <a:t>. В последнем случае абразивным материалом слу­жит алмазная паста.</a:t>
            </a:r>
          </a:p>
        </p:txBody>
      </p:sp>
      <p:sp>
        <p:nvSpPr>
          <p:cNvPr id="4" name="Номер слайда 3"/>
          <p:cNvSpPr>
            <a:spLocks noGrp="1"/>
          </p:cNvSpPr>
          <p:nvPr>
            <p:ph type="sldNum" sz="quarter" idx="11"/>
          </p:nvPr>
        </p:nvSpPr>
        <p:spPr/>
        <p:txBody>
          <a:bodyPr/>
          <a:lstStyle/>
          <a:p>
            <a:fld id="{56FA1BE5-3D63-43AB-B6AA-74DC0F569B4E}" type="slidenum">
              <a:rPr lang="ru-RU" smtClean="0"/>
              <a:t>25</a:t>
            </a:fld>
            <a:endParaRPr lang="ru-RU"/>
          </a:p>
        </p:txBody>
      </p:sp>
    </p:spTree>
    <p:extLst>
      <p:ext uri="{BB962C8B-B14F-4D97-AF65-F5344CB8AC3E}">
        <p14:creationId xmlns:p14="http://schemas.microsoft.com/office/powerpoint/2010/main" val="25328028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404664"/>
            <a:ext cx="8219256" cy="5831160"/>
          </a:xfrm>
        </p:spPr>
        <p:txBody>
          <a:bodyPr>
            <a:normAutofit fontScale="92500" lnSpcReduction="20000"/>
          </a:bodyPr>
          <a:lstStyle/>
          <a:p>
            <a:r>
              <a:rPr lang="ru-RU" dirty="0"/>
              <a:t>В заключение контролируют следующие параметры детали:</a:t>
            </a:r>
          </a:p>
          <a:p>
            <a:pPr lvl="0"/>
            <a:r>
              <a:rPr lang="ru-RU" dirty="0"/>
              <a:t>твердость поверхностей шеек;</a:t>
            </a:r>
          </a:p>
          <a:p>
            <a:pPr lvl="0"/>
            <a:r>
              <a:rPr lang="ru-RU" dirty="0"/>
              <a:t>размеры (диаметр и длину) шеек и фланцев и шерохова­тость их поверхностей;</a:t>
            </a:r>
          </a:p>
          <a:p>
            <a:pPr lvl="0"/>
            <a:r>
              <a:rPr lang="ru-RU" dirty="0"/>
              <a:t>диаметры отверстий;</a:t>
            </a:r>
          </a:p>
          <a:p>
            <a:pPr lvl="0"/>
            <a:r>
              <a:rPr lang="ru-RU" dirty="0"/>
              <a:t>длины от базового торца до торцов шеек;</a:t>
            </a:r>
          </a:p>
          <a:p>
            <a:pPr lvl="0"/>
            <a:r>
              <a:rPr lang="ru-RU" dirty="0"/>
              <a:t>ширину шпоночных пазов;</a:t>
            </a:r>
          </a:p>
          <a:p>
            <a:pPr lvl="0"/>
            <a:r>
              <a:rPr lang="ru-RU" dirty="0"/>
              <a:t>биения всех соосных цилиндрических поверхностей от­носительно крайних шеек;</a:t>
            </a:r>
          </a:p>
          <a:p>
            <a:pPr lvl="0"/>
            <a:r>
              <a:rPr lang="ru-RU" dirty="0"/>
              <a:t>радиусы и угловое расположение всех кривошипов отно­сительно шпоночного паза.</a:t>
            </a:r>
          </a:p>
          <a:p>
            <a:r>
              <a:rPr lang="ru-RU" dirty="0"/>
              <a:t>Параметры расположения измеряют индикаторными при­борами собственного изготовления, остальные параметры - универсальными средствами или калибрами</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26</a:t>
            </a:fld>
            <a:endParaRPr lang="ru-RU"/>
          </a:p>
        </p:txBody>
      </p:sp>
    </p:spTree>
    <p:extLst>
      <p:ext uri="{BB962C8B-B14F-4D97-AF65-F5344CB8AC3E}">
        <p14:creationId xmlns:p14="http://schemas.microsoft.com/office/powerpoint/2010/main" val="2304293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15136"/>
          </a:xfrm>
        </p:spPr>
        <p:txBody>
          <a:bodyPr>
            <a:normAutofit lnSpcReduction="10000"/>
          </a:bodyPr>
          <a:lstStyle/>
          <a:p>
            <a:pPr marL="0" indent="0">
              <a:buNone/>
            </a:pPr>
            <a:r>
              <a:rPr lang="ru-RU" sz="3900" b="1" dirty="0"/>
              <a:t>Гильзы, пальцы</a:t>
            </a:r>
          </a:p>
          <a:p>
            <a:r>
              <a:rPr lang="ru-RU" b="1" dirty="0"/>
              <a:t>Ремонтные заготовки.</a:t>
            </a:r>
            <a:r>
              <a:rPr lang="ru-RU" dirty="0"/>
              <a:t> Заготовку</a:t>
            </a:r>
            <a:r>
              <a:rPr lang="ru-RU" i="1" dirty="0"/>
              <a:t> гильзы</a:t>
            </a:r>
            <a:r>
              <a:rPr lang="ru-RU" dirty="0"/>
              <a:t> цилиндра, изго­товленную из чугуна СЧ-18 или ИЧГ-33, получают за счет создания припуска на внутренней цилиндрической поверхно­сти (рис. 4.3), на наружной поверхности цилиндрического пояска и на торце. Припуски на зеркале гильзы создают путем центробежного индукционного </a:t>
            </a:r>
            <a:r>
              <a:rPr lang="ru-RU" dirty="0" err="1"/>
              <a:t>напекания</a:t>
            </a:r>
            <a:r>
              <a:rPr lang="ru-RU" dirty="0"/>
              <a:t> композиции по­рошков, </a:t>
            </a:r>
            <a:r>
              <a:rPr lang="ru-RU" dirty="0" err="1"/>
              <a:t>электроконтактной</a:t>
            </a:r>
            <a:r>
              <a:rPr lang="ru-RU" dirty="0"/>
              <a:t> приварки стальной ленты, термо­пластического деформирования материала, установки ДРД в виде свернутой ленты и </a:t>
            </a:r>
            <a:r>
              <a:rPr lang="ru-RU" dirty="0" err="1"/>
              <a:t>железнения</a:t>
            </a:r>
            <a:r>
              <a:rPr lang="ru-RU" dirty="0"/>
              <a:t>.</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27</a:t>
            </a:fld>
            <a:endParaRPr lang="ru-RU"/>
          </a:p>
        </p:txBody>
      </p:sp>
    </p:spTree>
    <p:extLst>
      <p:ext uri="{BB962C8B-B14F-4D97-AF65-F5344CB8AC3E}">
        <p14:creationId xmlns:p14="http://schemas.microsoft.com/office/powerpoint/2010/main" val="1079234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245548033"/>
              </p:ext>
            </p:extLst>
          </p:nvPr>
        </p:nvGraphicFramePr>
        <p:xfrm>
          <a:off x="827584" y="4781550"/>
          <a:ext cx="7704856" cy="1165194"/>
        </p:xfrm>
        <a:graphic>
          <a:graphicData uri="http://schemas.openxmlformats.org/drawingml/2006/table">
            <a:tbl>
              <a:tblPr>
                <a:tableStyleId>{5C22544A-7EE6-4342-B048-85BDC9FD1C3A}</a:tableStyleId>
              </a:tblPr>
              <a:tblGrid>
                <a:gridCol w="7704856"/>
              </a:tblGrid>
              <a:tr h="1165194">
                <a:tc>
                  <a:txBody>
                    <a:bodyPr/>
                    <a:lstStyle/>
                    <a:p>
                      <a:pPr algn="ctr">
                        <a:spcAft>
                          <a:spcPts val="0"/>
                        </a:spcAft>
                      </a:pPr>
                      <a:endParaRPr lang="ru-RU" sz="1200" dirty="0">
                        <a:effectLst/>
                      </a:endParaRPr>
                    </a:p>
                    <a:p>
                      <a:pPr algn="ctr">
                        <a:lnSpc>
                          <a:spcPts val="800"/>
                        </a:lnSpc>
                        <a:spcAft>
                          <a:spcPts val="0"/>
                        </a:spcAft>
                      </a:pPr>
                      <a:r>
                        <a:rPr lang="ru-RU" sz="2000" u="none" strike="noStrike" spc="0" dirty="0">
                          <a:effectLst/>
                        </a:rPr>
                        <a:t>размеры)</a:t>
                      </a:r>
                      <a:endParaRPr lang="ru-RU" sz="2000" dirty="0">
                        <a:solidFill>
                          <a:srgbClr val="000000"/>
                        </a:solidFill>
                        <a:effectLst/>
                        <a:latin typeface="Arial Unicode MS"/>
                      </a:endParaRPr>
                    </a:p>
                  </a:txBody>
                  <a:tcPr marL="0" marR="0" marT="0" marB="0"/>
                </a:tc>
              </a:tr>
            </a:tbl>
          </a:graphicData>
        </a:graphic>
      </p:graphicFrame>
      <p:sp>
        <p:nvSpPr>
          <p:cNvPr id="4" name="Номер слайда 3"/>
          <p:cNvSpPr>
            <a:spLocks noGrp="1"/>
          </p:cNvSpPr>
          <p:nvPr>
            <p:ph type="sldNum" sz="quarter" idx="11"/>
          </p:nvPr>
        </p:nvSpPr>
        <p:spPr/>
        <p:txBody>
          <a:bodyPr/>
          <a:lstStyle/>
          <a:p>
            <a:fld id="{56FA1BE5-3D63-43AB-B6AA-74DC0F569B4E}" type="slidenum">
              <a:rPr lang="ru-RU" smtClean="0"/>
              <a:t>28</a:t>
            </a:fld>
            <a:endParaRPr lang="ru-RU"/>
          </a:p>
        </p:txBody>
      </p:sp>
      <p:pic>
        <p:nvPicPr>
          <p:cNvPr id="3073" name="Рисунок 55" descr="image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08721"/>
            <a:ext cx="7470434" cy="387283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1219200" y="29051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383478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838200"/>
            <a:ext cx="8075240" cy="5399112"/>
          </a:xfrm>
        </p:spPr>
        <p:txBody>
          <a:bodyPr>
            <a:normAutofit fontScale="92500"/>
          </a:bodyPr>
          <a:lstStyle/>
          <a:p>
            <a:r>
              <a:rPr lang="ru-RU" dirty="0"/>
              <a:t>При центробежном индукционном </a:t>
            </a:r>
            <a:r>
              <a:rPr lang="ru-RU" dirty="0" err="1"/>
              <a:t>напекании</a:t>
            </a:r>
            <a:r>
              <a:rPr lang="ru-RU" dirty="0"/>
              <a:t> порошков гильзу устанавливают в патрон установки с горизонтальной осью вращения, засыпают порцию материала из композиции порошков ПЖ1 и ПГ-ХН80СР2 в равных долях и </a:t>
            </a:r>
            <a:r>
              <a:rPr lang="ru-RU" dirty="0" smtClean="0"/>
              <a:t>включают привод </a:t>
            </a:r>
            <a:r>
              <a:rPr lang="ru-RU" dirty="0"/>
              <a:t>с частотой вращения 350...450 мин</a:t>
            </a:r>
            <a:r>
              <a:rPr lang="ru-RU" baseline="30000" dirty="0"/>
              <a:t>-1</a:t>
            </a:r>
            <a:r>
              <a:rPr lang="ru-RU" dirty="0"/>
              <a:t>. Порошок равно­мерно распределяется по поверхности гильзы. В отверстие гильзы вводят высокочастотный индуктор и включают напря­жение. В течение 1,0...1,5 мин порошок нагревается и припе­кается к гильзе. Выключают нагрев и спустя 1,2...2,0 мин - привод. Долговечность гильз с таким покрытием в 2...3 раза выше, чем у расточенных под ремонтный размер.</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29</a:t>
            </a:fld>
            <a:endParaRPr lang="ru-RU"/>
          </a:p>
        </p:txBody>
      </p:sp>
    </p:spTree>
    <p:extLst>
      <p:ext uri="{BB962C8B-B14F-4D97-AF65-F5344CB8AC3E}">
        <p14:creationId xmlns:p14="http://schemas.microsoft.com/office/powerpoint/2010/main" val="666054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352928" cy="6597352"/>
          </a:xfrm>
        </p:spPr>
        <p:txBody>
          <a:bodyPr>
            <a:normAutofit fontScale="85000" lnSpcReduction="20000"/>
          </a:bodyPr>
          <a:lstStyle/>
          <a:p>
            <a:r>
              <a:rPr lang="ru-RU" dirty="0"/>
              <a:t>Классификацию деталей в авторемонтном производстве разработали К.Т. Кошкин и Г.А. Малышев. Эта классифика­ция включает десять классов деталей.</a:t>
            </a:r>
          </a:p>
          <a:p>
            <a:pPr lvl="0"/>
            <a:r>
              <a:rPr lang="ru-RU" dirty="0"/>
              <a:t>Толстостенные корпусные детали (из отливок) - блок и головка цилиндров, картер коробки передач и др.</a:t>
            </a:r>
          </a:p>
          <a:p>
            <a:pPr lvl="0"/>
            <a:r>
              <a:rPr lang="ru-RU" dirty="0"/>
              <a:t>Тонкостенные коробчатые детали (штампованные из листа) крылья, масляный картер, топливный бак и др.</a:t>
            </a:r>
          </a:p>
          <a:p>
            <a:pPr lvl="0"/>
            <a:r>
              <a:rPr lang="ru-RU" dirty="0"/>
              <a:t>Прямые круглые стержни с гладкой поверхностью - поршневой палец, валик водяного насоса, оси и др.</a:t>
            </a:r>
          </a:p>
          <a:p>
            <a:pPr lvl="0"/>
            <a:r>
              <a:rPr lang="ru-RU" dirty="0"/>
              <a:t>Прямые круглые стержни с фасонной поверхностью - шлицевые валы, пальцы рулевых тяг и др.</a:t>
            </a:r>
          </a:p>
          <a:p>
            <a:pPr lvl="0"/>
            <a:r>
              <a:rPr lang="ru-RU" dirty="0"/>
              <a:t>Некруглые стержни - шатун, коленчатый вал и др.</a:t>
            </a:r>
          </a:p>
          <a:p>
            <a:pPr lvl="0"/>
            <a:r>
              <a:rPr lang="ru-RU" dirty="0"/>
              <a:t>Полые стержни - гильзы цилиндра, втулки шатуна и др.</a:t>
            </a:r>
          </a:p>
          <a:p>
            <a:pPr lvl="0"/>
            <a:r>
              <a:rPr lang="ru-RU" dirty="0"/>
              <a:t>Диски с гладкой периферией - маховик, шкив вентиля­тора, ступица и др.</a:t>
            </a:r>
          </a:p>
          <a:p>
            <a:pPr lvl="0"/>
            <a:r>
              <a:rPr lang="ru-RU" dirty="0"/>
              <a:t>Диски с фасонной периферией - зубчатые колеса, кулач­ки, эксцентрики и др.</a:t>
            </a:r>
          </a:p>
          <a:p>
            <a:pPr lvl="0"/>
            <a:r>
              <a:rPr lang="ru-RU" dirty="0"/>
              <a:t>Крепежные детали.</a:t>
            </a:r>
          </a:p>
          <a:p>
            <a:r>
              <a:rPr lang="ru-RU" dirty="0"/>
              <a:t>Другие детали.</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a:t>
            </a:fld>
            <a:endParaRPr lang="ru-RU"/>
          </a:p>
        </p:txBody>
      </p:sp>
    </p:spTree>
    <p:extLst>
      <p:ext uri="{BB962C8B-B14F-4D97-AF65-F5344CB8AC3E}">
        <p14:creationId xmlns:p14="http://schemas.microsoft.com/office/powerpoint/2010/main" val="24589643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838200"/>
            <a:ext cx="8003232" cy="5615136"/>
          </a:xfrm>
        </p:spPr>
        <p:txBody>
          <a:bodyPr>
            <a:normAutofit/>
          </a:bodyPr>
          <a:lstStyle/>
          <a:p>
            <a:r>
              <a:rPr lang="ru-RU" dirty="0" err="1"/>
              <a:t>Электроконтактная</a:t>
            </a:r>
            <a:r>
              <a:rPr lang="ru-RU" dirty="0"/>
              <a:t> приварка стальной ленты на поверх­ность цилиндра обеспечивает плотное соединение ленты с деталью, хороший отвод тепла от зеркала цилиндра в тело гильзы и отсутствие зазоров в стыках ленты. При этом внут­реннюю поверхность гильзы растачивают, в нее вставля­ют ленту, которую приваривают с помощью установки 011-1-06.01-Ремдеталь. Способ позволяет неоднократное вос­становление гильз, в том числе расточенных до одного из ре­монтных размеров.</a:t>
            </a:r>
          </a:p>
        </p:txBody>
      </p:sp>
      <p:sp>
        <p:nvSpPr>
          <p:cNvPr id="4" name="Номер слайда 3"/>
          <p:cNvSpPr>
            <a:spLocks noGrp="1"/>
          </p:cNvSpPr>
          <p:nvPr>
            <p:ph type="sldNum" sz="quarter" idx="11"/>
          </p:nvPr>
        </p:nvSpPr>
        <p:spPr/>
        <p:txBody>
          <a:bodyPr/>
          <a:lstStyle/>
          <a:p>
            <a:fld id="{56FA1BE5-3D63-43AB-B6AA-74DC0F569B4E}" type="slidenum">
              <a:rPr lang="ru-RU" smtClean="0"/>
              <a:t>30</a:t>
            </a:fld>
            <a:endParaRPr lang="ru-RU"/>
          </a:p>
        </p:txBody>
      </p:sp>
    </p:spTree>
    <p:extLst>
      <p:ext uri="{BB962C8B-B14F-4D97-AF65-F5344CB8AC3E}">
        <p14:creationId xmlns:p14="http://schemas.microsoft.com/office/powerpoint/2010/main" val="29441848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759152"/>
          </a:xfrm>
        </p:spPr>
        <p:txBody>
          <a:bodyPr>
            <a:normAutofit fontScale="85000" lnSpcReduction="10000"/>
          </a:bodyPr>
          <a:lstStyle/>
          <a:p>
            <a:r>
              <a:rPr lang="ru-RU" dirty="0"/>
              <a:t>Установка для термопластического обжатия гильзы вклю­чает высокочастотный генератор, индуктор, </a:t>
            </a:r>
            <a:r>
              <a:rPr lang="ru-RU" dirty="0" err="1"/>
              <a:t>спрейер</a:t>
            </a:r>
            <a:r>
              <a:rPr lang="ru-RU" dirty="0"/>
              <a:t>, устрой­ство возвратно-поступательного и вращательного движения гильзы. Гильзу устанавливают на стол, которому сообщают вращение и возвратно-поступательное движение. Подают ТВЧ на индуктор и охлаждающий раствор в </a:t>
            </a:r>
            <a:r>
              <a:rPr lang="ru-RU" dirty="0" err="1"/>
              <a:t>спрейер</a:t>
            </a:r>
            <a:r>
              <a:rPr lang="ru-RU" dirty="0"/>
              <a:t>. Температура нагрева гильзы от индуктора 840...880 °С. При равномерном перемещении </a:t>
            </a:r>
            <a:r>
              <a:rPr lang="ru-RU" dirty="0" err="1"/>
              <a:t>нагревающе</a:t>
            </a:r>
            <a:r>
              <a:rPr lang="ru-RU" dirty="0"/>
              <a:t>-охлаждающего узла относительно гильзы в материале заготовки создается значительный осевой температурный перепад. Он обеспечивает различное напря­женное состояние по сечению детали и внутренние напряже­ния, под действием которых происходит равномерное пласти­ческое обжатие гильзы, создающее припуск на ее внутренней поверхности. Длительность процесса 5...6 мин. Значение обжатия 0,9...1 мм. Ресурс гильзы - 85...90 % от новой детали.</a:t>
            </a:r>
          </a:p>
        </p:txBody>
      </p:sp>
      <p:sp>
        <p:nvSpPr>
          <p:cNvPr id="4" name="Номер слайда 3"/>
          <p:cNvSpPr>
            <a:spLocks noGrp="1"/>
          </p:cNvSpPr>
          <p:nvPr>
            <p:ph type="sldNum" sz="quarter" idx="11"/>
          </p:nvPr>
        </p:nvSpPr>
        <p:spPr/>
        <p:txBody>
          <a:bodyPr/>
          <a:lstStyle/>
          <a:p>
            <a:fld id="{56FA1BE5-3D63-43AB-B6AA-74DC0F569B4E}" type="slidenum">
              <a:rPr lang="ru-RU" smtClean="0"/>
              <a:t>31</a:t>
            </a:fld>
            <a:endParaRPr lang="ru-RU"/>
          </a:p>
        </p:txBody>
      </p:sp>
    </p:spTree>
    <p:extLst>
      <p:ext uri="{BB962C8B-B14F-4D97-AF65-F5344CB8AC3E}">
        <p14:creationId xmlns:p14="http://schemas.microsoft.com/office/powerpoint/2010/main" val="31350079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831160"/>
          </a:xfrm>
        </p:spPr>
        <p:txBody>
          <a:bodyPr>
            <a:normAutofit fontScale="85000" lnSpcReduction="20000"/>
          </a:bodyPr>
          <a:lstStyle/>
          <a:p>
            <a:r>
              <a:rPr lang="ru-RU" dirty="0"/>
              <a:t>Установка ДРД в виде </a:t>
            </a:r>
            <a:r>
              <a:rPr lang="ru-RU" dirty="0" err="1"/>
              <a:t>свернутной</a:t>
            </a:r>
            <a:r>
              <a:rPr lang="ru-RU" dirty="0"/>
              <a:t> ленты включает предва­рительное растачивание восстанавливаемой гильзы, мерную отрезку стальной полосы, сворачивание полосы в трубу в при­способлении к прессу, поочередное </a:t>
            </a:r>
            <a:r>
              <a:rPr lang="ru-RU" dirty="0" err="1"/>
              <a:t>запрессовывание</a:t>
            </a:r>
            <a:r>
              <a:rPr lang="ru-RU" dirty="0"/>
              <a:t> двух ДРД в гильзу, хонингование. В качестве материала ДРД при­меняют термически обработанную ленту из стали марок У8А, У10А, 70С2ХА, 65Г и др. Толщина ленты - 0,6...0,8 мм. Длина заготовки полосы соответствует длине развертки восстанавли­ваемого цилиндра с учетом натяга, необходимого для закреп­ления ДРД в гильзе цилиндра. Следует отметить, что </a:t>
            </a:r>
            <a:r>
              <a:rPr lang="ru-RU" dirty="0" err="1"/>
              <a:t>запрес­совывание</a:t>
            </a:r>
            <a:r>
              <a:rPr lang="ru-RU" dirty="0"/>
              <a:t> ДРД в гильзу приводит к увеличению наружного диаметра центрирующего пояска детали на 0,05...0,15 мм.</a:t>
            </a:r>
          </a:p>
          <a:p>
            <a:r>
              <a:rPr lang="ru-RU" dirty="0"/>
              <a:t>Возможно нанесение электрохимических покрытий осаж­дением хрома, железа и железа с никелем.</a:t>
            </a:r>
          </a:p>
          <a:p>
            <a:r>
              <a:rPr lang="ru-RU" dirty="0"/>
              <a:t>Припуск на центрирующем пояске гильзы создают с по­мощью электродугового напыления на установке модели 01.15.102.</a:t>
            </a:r>
          </a:p>
        </p:txBody>
      </p:sp>
      <p:sp>
        <p:nvSpPr>
          <p:cNvPr id="4" name="Номер слайда 3"/>
          <p:cNvSpPr>
            <a:spLocks noGrp="1"/>
          </p:cNvSpPr>
          <p:nvPr>
            <p:ph type="sldNum" sz="quarter" idx="11"/>
          </p:nvPr>
        </p:nvSpPr>
        <p:spPr/>
        <p:txBody>
          <a:bodyPr/>
          <a:lstStyle/>
          <a:p>
            <a:fld id="{56FA1BE5-3D63-43AB-B6AA-74DC0F569B4E}" type="slidenum">
              <a:rPr lang="ru-RU" smtClean="0"/>
              <a:t>32</a:t>
            </a:fld>
            <a:endParaRPr lang="ru-RU"/>
          </a:p>
        </p:txBody>
      </p:sp>
    </p:spTree>
    <p:extLst>
      <p:ext uri="{BB962C8B-B14F-4D97-AF65-F5344CB8AC3E}">
        <p14:creationId xmlns:p14="http://schemas.microsoft.com/office/powerpoint/2010/main" val="4076305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87144"/>
          </a:xfrm>
        </p:spPr>
        <p:txBody>
          <a:bodyPr>
            <a:normAutofit fontScale="77500" lnSpcReduction="20000"/>
          </a:bodyPr>
          <a:lstStyle/>
          <a:p>
            <a:r>
              <a:rPr lang="ru-RU" i="1" dirty="0"/>
              <a:t>Поршневой палец</a:t>
            </a:r>
            <a:r>
              <a:rPr lang="ru-RU" dirty="0"/>
              <a:t> изготовлен из стали 15Х или стали 45, материал детали проходит улучшение. Поверхность пальца закалена ТВЧ до твердости </a:t>
            </a:r>
            <a:r>
              <a:rPr lang="en-US" dirty="0"/>
              <a:t>HRC </a:t>
            </a:r>
            <a:r>
              <a:rPr lang="ru-RU" dirty="0"/>
              <a:t>58...65 на глубину 1,0...1,5 мм. Деталь имеет отклонение наружного диаметра - 0,010 мм, ше­роховатость рабочей поверхности</a:t>
            </a:r>
            <a:r>
              <a:rPr lang="ru-RU" i="1" dirty="0"/>
              <a:t> </a:t>
            </a:r>
            <a:r>
              <a:rPr lang="en-US" i="1" dirty="0"/>
              <a:t>Ra</a:t>
            </a:r>
            <a:r>
              <a:rPr lang="en-US" dirty="0"/>
              <a:t> </a:t>
            </a:r>
            <a:r>
              <a:rPr lang="ru-RU" dirty="0"/>
              <a:t>0,16 мкм. Повреждения поршневого пальца - износ рабочей поверхности. Ремонтную заготовку поршневого пальца, получают нанесением хромово­го покрытия на его трущуюся поверхность, термопластиче­ской или электрогидравлической раздачей.</a:t>
            </a:r>
          </a:p>
          <a:p>
            <a:r>
              <a:rPr lang="ru-RU" dirty="0"/>
              <a:t>Распространено нанесение хромовых покрытий на изно­шенные поверхности поршневых пальцев в саморегулиру­ющемся электролите состава: хромовый ангидрид - 225...300 г/л, кремнефтористый калий - 20 г/л, сернокислый стронций - 6 г/л. Процесс идет при температуре электролита 50...70 °С и плотности тока до 100 А/дм</a:t>
            </a:r>
            <a:r>
              <a:rPr lang="ru-RU" baseline="30000" dirty="0"/>
              <a:t>2</a:t>
            </a:r>
            <a:r>
              <a:rPr lang="ru-RU" dirty="0"/>
              <a:t> с выходом по току 0,17...0,20. Недостаток процесса - значительное время нанесения покры­тия, например, при толщине наносимого слоя 0,1 мм это время составляет 1...2 ч.</a:t>
            </a:r>
          </a:p>
          <a:p>
            <a:r>
              <a:rPr lang="ru-RU" dirty="0"/>
              <a:t>Большую производительность восстановления обеспечива­ет термопластическая или электрогидравлическая раздача.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33</a:t>
            </a:fld>
            <a:endParaRPr lang="ru-RU"/>
          </a:p>
        </p:txBody>
      </p:sp>
    </p:spTree>
    <p:extLst>
      <p:ext uri="{BB962C8B-B14F-4D97-AF65-F5344CB8AC3E}">
        <p14:creationId xmlns:p14="http://schemas.microsoft.com/office/powerpoint/2010/main" val="29680791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352928" cy="6408712"/>
          </a:xfrm>
        </p:spPr>
        <p:txBody>
          <a:bodyPr>
            <a:normAutofit fontScale="77500" lnSpcReduction="20000"/>
          </a:bodyPr>
          <a:lstStyle/>
          <a:p>
            <a:r>
              <a:rPr lang="ru-RU" b="1" dirty="0"/>
              <a:t>Обработка заготовок.</a:t>
            </a:r>
            <a:r>
              <a:rPr lang="ru-RU" dirty="0"/>
              <a:t> Обработка резанием зеркала гильзы состоит из растачивания и хонингования.</a:t>
            </a:r>
          </a:p>
          <a:p>
            <a:r>
              <a:rPr lang="ru-RU" i="1" dirty="0"/>
              <a:t>Растачивание</a:t>
            </a:r>
            <a:r>
              <a:rPr lang="ru-RU" dirty="0"/>
              <a:t> отверстий ведут на алмазно-расточных станках 2Е78П резцами из твердого сплава ВК6 с подачей 0,05 мм/об и скоростью резания около 100 м/мин. Деталь при обработке неподвижно закреплена в приспособлении.</a:t>
            </a:r>
          </a:p>
          <a:p>
            <a:r>
              <a:rPr lang="ru-RU" i="1" dirty="0"/>
              <a:t>Хонингование</a:t>
            </a:r>
            <a:r>
              <a:rPr lang="ru-RU" dirty="0"/>
              <a:t> дает возможность получать поверхность с точностью 5-6-го квалитета и шероховатостью до 0,16 мкм. Точность обработанного отверстия составляет 0,005...0,020 мм, а овальность и конусообразность не превышают 0,005 мм.</a:t>
            </a:r>
          </a:p>
          <a:p>
            <a:r>
              <a:rPr lang="ru-RU" dirty="0"/>
              <a:t>Восстановление плоскостности рабочего торца гильзы возможно путем его подрезки на 1 мм под установку компен­сирующего кольца такой же толщины при узловой сборке гильз с блоком цилиндров.</a:t>
            </a:r>
          </a:p>
          <a:p>
            <a:r>
              <a:rPr lang="ru-RU" dirty="0"/>
              <a:t>Черновую обработку резанием поршневых пальцев выпол­няют за 2...5 ходов на бесцентрово-шлифовальных станках. Чистовую обработку в режиме полирования выполняют кру­гами из электрокорунда белого или нормального зернисто­стью 7... 10 мкм. Число ходов при шлифовании ремонтных за­готовок, полученных раздачей, в 2...3 раза больше, чем после нанесения электрохимического покрытия.</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34</a:t>
            </a:fld>
            <a:endParaRPr lang="ru-RU"/>
          </a:p>
        </p:txBody>
      </p:sp>
    </p:spTree>
    <p:extLst>
      <p:ext uri="{BB962C8B-B14F-4D97-AF65-F5344CB8AC3E}">
        <p14:creationId xmlns:p14="http://schemas.microsoft.com/office/powerpoint/2010/main" val="35203482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332656"/>
            <a:ext cx="8147248" cy="5687144"/>
          </a:xfrm>
        </p:spPr>
        <p:txBody>
          <a:bodyPr>
            <a:normAutofit fontScale="92500" lnSpcReduction="10000"/>
          </a:bodyPr>
          <a:lstStyle/>
          <a:p>
            <a:pPr marL="0" indent="0">
              <a:buNone/>
            </a:pPr>
            <a:r>
              <a:rPr lang="ru-RU" sz="4700" b="1" dirty="0"/>
              <a:t>Шатуны, коромысла</a:t>
            </a:r>
          </a:p>
          <a:p>
            <a:r>
              <a:rPr lang="ru-RU" b="1" dirty="0"/>
              <a:t>Назначение, материалы, повреждения.</a:t>
            </a:r>
            <a:r>
              <a:rPr lang="ru-RU" i="1" dirty="0"/>
              <a:t> Шатуны</a:t>
            </a:r>
            <a:r>
              <a:rPr lang="ru-RU" dirty="0"/>
              <a:t> участ­вуют в преобразовании поступательного движения во враща­тельное, а коромысла - в передаче поступательного движения. Детали обоих видов снабжены втулками.</a:t>
            </a:r>
          </a:p>
          <a:p>
            <a:r>
              <a:rPr lang="ru-RU" dirty="0"/>
              <a:t>Шатуны карбюраторных двигателей изготовлены из сталей 40, 45, 40Х, 45Г2, 40 ХМА, 18ХНМА и др., материал втулки - БрОЦС4-4-2,5, </a:t>
            </a:r>
            <a:r>
              <a:rPr lang="ru-RU" dirty="0" err="1"/>
              <a:t>БрАЖ</a:t>
            </a:r>
            <a:r>
              <a:rPr lang="ru-RU" dirty="0"/>
              <a:t> 9-4, материал болта - сталь 35ХМА, 38ХА, 40Х и др. Твердость материала шатуна - НВ 228...268.</a:t>
            </a:r>
          </a:p>
          <a:p>
            <a:r>
              <a:rPr lang="ru-RU" i="1" dirty="0"/>
              <a:t>Коромысла</a:t>
            </a:r>
            <a:r>
              <a:rPr lang="ru-RU" dirty="0"/>
              <a:t> изготовлены из сталей 45, 45Л, материал втул­ки совпадает с материалом втулки шатуна. Твердость закален­ного бойка 56...60 </a:t>
            </a:r>
            <a:r>
              <a:rPr lang="en-US" dirty="0"/>
              <a:t>HRC.</a:t>
            </a:r>
            <a:endParaRPr lang="ru-RU" dirty="0"/>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35</a:t>
            </a:fld>
            <a:endParaRPr lang="ru-RU"/>
          </a:p>
        </p:txBody>
      </p:sp>
    </p:spTree>
    <p:extLst>
      <p:ext uri="{BB962C8B-B14F-4D97-AF65-F5344CB8AC3E}">
        <p14:creationId xmlns:p14="http://schemas.microsoft.com/office/powerpoint/2010/main" val="4185836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332656"/>
            <a:ext cx="8147248" cy="5759152"/>
          </a:xfrm>
        </p:spPr>
        <p:txBody>
          <a:bodyPr>
            <a:normAutofit fontScale="92500"/>
          </a:bodyPr>
          <a:lstStyle/>
          <a:p>
            <a:r>
              <a:rPr lang="ru-RU" dirty="0"/>
              <a:t>Основные</a:t>
            </a:r>
            <a:r>
              <a:rPr lang="ru-RU" i="1" dirty="0"/>
              <a:t> повреждения</a:t>
            </a:r>
            <a:r>
              <a:rPr lang="ru-RU" dirty="0"/>
              <a:t> шатунов:</a:t>
            </a:r>
          </a:p>
          <a:p>
            <a:pPr lvl="0"/>
            <a:r>
              <a:rPr lang="ru-RU" dirty="0"/>
              <a:t>трещины различного характера;</a:t>
            </a:r>
          </a:p>
          <a:p>
            <a:pPr lvl="0"/>
            <a:r>
              <a:rPr lang="ru-RU" dirty="0"/>
              <a:t>повреждение резьбы болтов и гаек;</a:t>
            </a:r>
          </a:p>
          <a:p>
            <a:pPr lvl="0"/>
            <a:r>
              <a:rPr lang="ru-RU" dirty="0" err="1"/>
              <a:t>непараллельность</a:t>
            </a:r>
            <a:r>
              <a:rPr lang="ru-RU" dirty="0"/>
              <a:t> осей, деформация и износ отверстий кривошипной и поршневой головок.</a:t>
            </a:r>
          </a:p>
          <a:p>
            <a:r>
              <a:rPr lang="ru-RU" dirty="0"/>
              <a:t>Детали с повреждениями первых двух видов подлежат вы­браковке.</a:t>
            </a:r>
          </a:p>
          <a:p>
            <a:r>
              <a:rPr lang="ru-RU" dirty="0"/>
              <a:t>Повреждения коромысел - износ отверстий и бойков.</a:t>
            </a:r>
          </a:p>
          <a:p>
            <a:r>
              <a:rPr lang="ru-RU" dirty="0"/>
              <a:t>Допуск на размер отверстий головок шатуна - 5...6-й </a:t>
            </a:r>
            <a:r>
              <a:rPr lang="ru-RU" dirty="0" err="1"/>
              <a:t>ква</a:t>
            </a:r>
            <a:r>
              <a:rPr lang="ru-RU" dirty="0"/>
              <a:t>- </a:t>
            </a:r>
            <a:r>
              <a:rPr lang="ru-RU" dirty="0" err="1"/>
              <a:t>литет</a:t>
            </a:r>
            <a:r>
              <a:rPr lang="ru-RU" dirty="0"/>
              <a:t>, допуск на размер между осями этих отверстий и на па­раллельность их осей соответствует 8...9-й степени точности. Шероховатость восстановленных поверхностей </a:t>
            </a:r>
            <a:r>
              <a:rPr lang="en-US" dirty="0" smtClean="0"/>
              <a:t>Ra </a:t>
            </a:r>
            <a:r>
              <a:rPr lang="ru-RU" dirty="0"/>
              <a:t>0,16 мкм.</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36</a:t>
            </a:fld>
            <a:endParaRPr lang="ru-RU"/>
          </a:p>
        </p:txBody>
      </p:sp>
    </p:spTree>
    <p:extLst>
      <p:ext uri="{BB962C8B-B14F-4D97-AF65-F5344CB8AC3E}">
        <p14:creationId xmlns:p14="http://schemas.microsoft.com/office/powerpoint/2010/main" val="543090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838200"/>
            <a:ext cx="8003232" cy="5687144"/>
          </a:xfrm>
        </p:spPr>
        <p:txBody>
          <a:bodyPr>
            <a:normAutofit/>
          </a:bodyPr>
          <a:lstStyle/>
          <a:p>
            <a:r>
              <a:rPr lang="ru-RU" b="1" dirty="0"/>
              <a:t>Ремонтные заготовки.</a:t>
            </a:r>
            <a:r>
              <a:rPr lang="ru-RU" dirty="0"/>
              <a:t> Заготовку шатуна получают нане­сением электрохимического покрытия на поверхность отвер­стия кривошипной головки и </a:t>
            </a:r>
            <a:r>
              <a:rPr lang="ru-RU" dirty="0" err="1"/>
              <a:t>запрессовыванием</a:t>
            </a:r>
            <a:r>
              <a:rPr lang="ru-RU" dirty="0"/>
              <a:t> новой втулки в отверстие поршневой головки.</a:t>
            </a:r>
          </a:p>
          <a:p>
            <a:r>
              <a:rPr lang="ru-RU" dirty="0"/>
              <a:t>Распространено нанесение электрохимических покрытий </a:t>
            </a:r>
            <a:r>
              <a:rPr lang="ru-RU" dirty="0" err="1"/>
              <a:t>железнения</a:t>
            </a:r>
            <a:r>
              <a:rPr lang="ru-RU" dirty="0"/>
              <a:t> на поверхность отверстия в головке. Процесс ве­дут при температуре электролита 60...80 °С состава: железо хлористое - 300...500 г/л и кислота соляная - 2...5 г/л, плотности тока 5... 15 А/дм</a:t>
            </a:r>
            <a:r>
              <a:rPr lang="ru-RU" baseline="30000" dirty="0"/>
              <a:t>2</a:t>
            </a:r>
            <a:r>
              <a:rPr lang="ru-RU" dirty="0"/>
              <a:t> с коэффициентом асимметрии от 1,3 до 2,0.</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37</a:t>
            </a:fld>
            <a:endParaRPr lang="ru-RU"/>
          </a:p>
        </p:txBody>
      </p:sp>
    </p:spTree>
    <p:extLst>
      <p:ext uri="{BB962C8B-B14F-4D97-AF65-F5344CB8AC3E}">
        <p14:creationId xmlns:p14="http://schemas.microsoft.com/office/powerpoint/2010/main" val="22280996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188640"/>
            <a:ext cx="8280920" cy="6192688"/>
          </a:xfrm>
        </p:spPr>
        <p:txBody>
          <a:bodyPr>
            <a:normAutofit fontScale="92500" lnSpcReduction="20000"/>
          </a:bodyPr>
          <a:lstStyle/>
          <a:p>
            <a:r>
              <a:rPr lang="ru-RU" b="1" dirty="0"/>
              <a:t>Обработка.</a:t>
            </a:r>
            <a:r>
              <a:rPr lang="ru-RU" dirty="0"/>
              <a:t> Обработка отверстий заключается в </a:t>
            </a:r>
            <a:r>
              <a:rPr lang="ru-RU" dirty="0" err="1"/>
              <a:t>хонинго</a:t>
            </a:r>
            <a:r>
              <a:rPr lang="ru-RU" dirty="0"/>
              <a:t>- </a:t>
            </a:r>
            <a:r>
              <a:rPr lang="ru-RU" dirty="0" err="1"/>
              <a:t>вании</a:t>
            </a:r>
            <a:r>
              <a:rPr lang="ru-RU" dirty="0"/>
              <a:t> отверстия нижней головки и растачивании отверстия верхней головки. Нормативную точность параметров распо­ложения основных поверхностей обеспечивает обработка ре­занием шатуна в такой последовательности. Отверстие в кри­вошипной головке с нанесенным покрытием двукратно хо­нингуют с ориентированием инструмента по обрабатываемой поверхности, что обеспечивает снятие наименьшего припуска. Заготовка 3 (рис. 4.4) при растачивании отверстия под порш­невой палец устанавливают на оправку 4, рабочий торец кото­рой перпендикулярен к опорной цилиндрической поверхно­сти. Заготовку с оправкой ориентируют относительно шпин­деля с помощью оправки 2 и в таком положении заготовки к ней прикладывают силы закрепления</a:t>
            </a:r>
            <a:r>
              <a:rPr lang="ru-RU" i="1" dirty="0"/>
              <a:t> Р\</a:t>
            </a:r>
            <a:r>
              <a:rPr lang="ru-RU" dirty="0"/>
              <a:t> и</a:t>
            </a:r>
            <a:r>
              <a:rPr lang="ru-RU" i="1" dirty="0"/>
              <a:t> Р"</a:t>
            </a:r>
            <a:r>
              <a:rPr lang="ru-RU" i="1" baseline="-25000" dirty="0"/>
              <a:t>3</a:t>
            </a:r>
            <a:r>
              <a:rPr lang="ru-RU" i="1" dirty="0"/>
              <a:t>.</a:t>
            </a:r>
            <a:r>
              <a:rPr lang="ru-RU" dirty="0"/>
              <a:t> Выводят оправку</a:t>
            </a:r>
            <a:r>
              <a:rPr lang="ru-RU" b="1" i="1" dirty="0"/>
              <a:t> 2</a:t>
            </a:r>
            <a:r>
              <a:rPr lang="ru-RU" dirty="0"/>
              <a:t> из отверстия заготовки и его поверхность растачи­вают за счет вращения шпинделя с резцами.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38</a:t>
            </a:fld>
            <a:endParaRPr lang="ru-RU"/>
          </a:p>
        </p:txBody>
      </p:sp>
    </p:spTree>
    <p:extLst>
      <p:ext uri="{BB962C8B-B14F-4D97-AF65-F5344CB8AC3E}">
        <p14:creationId xmlns:p14="http://schemas.microsoft.com/office/powerpoint/2010/main" val="19436000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838200"/>
            <a:ext cx="8003232" cy="5687144"/>
          </a:xfrm>
        </p:spPr>
        <p:txBody>
          <a:bodyPr>
            <a:normAutofit lnSpcReduction="10000"/>
          </a:bodyPr>
          <a:lstStyle/>
          <a:p>
            <a:r>
              <a:rPr lang="ru-RU" dirty="0"/>
              <a:t>Обработка шатуна по приведенной схеме обеспечивает снятие равномерного припуска и параллельность осей отвер­стий в головках шатуна в пределах установленного допуска - 0,04 мм на 100 мм длины. Шатуны сортируют на размерные группы отверстия под поршневой палец. Нормативное значе­ние массы головок шатунов обеспечивают снятием металла с приливов</a:t>
            </a:r>
            <a:r>
              <a:rPr lang="ru-RU" dirty="0" smtClean="0"/>
              <a:t>.</a:t>
            </a:r>
            <a:endParaRPr lang="en-US" dirty="0" smtClean="0"/>
          </a:p>
          <a:p>
            <a:r>
              <a:rPr lang="ru-RU" dirty="0"/>
              <a:t>Бойки коромысел при восстановлении наплавляют само­флюсующимися сплавами с последующим их шлифованием. Отверстие в запрессованной втулке растачивают.</a:t>
            </a:r>
          </a:p>
          <a:p>
            <a:endParaRPr lang="ru-RU" dirty="0"/>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39</a:t>
            </a:fld>
            <a:endParaRPr lang="ru-RU"/>
          </a:p>
        </p:txBody>
      </p:sp>
    </p:spTree>
    <p:extLst>
      <p:ext uri="{BB962C8B-B14F-4D97-AF65-F5344CB8AC3E}">
        <p14:creationId xmlns:p14="http://schemas.microsoft.com/office/powerpoint/2010/main" val="3040471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568952" cy="6408712"/>
          </a:xfrm>
        </p:spPr>
        <p:txBody>
          <a:bodyPr>
            <a:normAutofit fontScale="92500" lnSpcReduction="10000"/>
          </a:bodyPr>
          <a:lstStyle/>
          <a:p>
            <a:r>
              <a:rPr lang="ru-RU" dirty="0">
                <a:solidFill>
                  <a:srgbClr val="00B050"/>
                </a:solidFill>
              </a:rPr>
              <a:t>Каждому из перечисленных классов деталей соответствует определенное множество видов элементов. Например, толсто­стенным корпусным деталям присущи связующие, опорные, стыковые и крепежные элементы. Каждому виду элементов соответствуют определенные виды нагрузок, разрушительных процессов, изнашивания и повреждений. Детали автомобиль­ного двигателя, например, содержат больше всего восстанав­ливаемых элементов в виде внутренних цилиндрических по­верхностей (около 30 %). Наружные цилиндрические поверх­ности составляют около 15 %. Поверхности сложного профи­ля составляют около 5 %, на внутренние и наружные резьбы приходится примерно 11 и 2 %. Внутренние полости 3 % де­талей должны быть герметичными. На трущиеся торцы при­ходится 15 % поверхностей, а на стыки - 18 %.</a:t>
            </a:r>
          </a:p>
        </p:txBody>
      </p:sp>
      <p:sp>
        <p:nvSpPr>
          <p:cNvPr id="4" name="Номер слайда 3"/>
          <p:cNvSpPr>
            <a:spLocks noGrp="1"/>
          </p:cNvSpPr>
          <p:nvPr>
            <p:ph type="sldNum" sz="quarter" idx="11"/>
          </p:nvPr>
        </p:nvSpPr>
        <p:spPr/>
        <p:txBody>
          <a:bodyPr/>
          <a:lstStyle/>
          <a:p>
            <a:fld id="{56FA1BE5-3D63-43AB-B6AA-74DC0F569B4E}" type="slidenum">
              <a:rPr lang="ru-RU" smtClean="0"/>
              <a:t>4</a:t>
            </a:fld>
            <a:endParaRPr lang="ru-RU"/>
          </a:p>
        </p:txBody>
      </p:sp>
    </p:spTree>
    <p:extLst>
      <p:ext uri="{BB962C8B-B14F-4D97-AF65-F5344CB8AC3E}">
        <p14:creationId xmlns:p14="http://schemas.microsoft.com/office/powerpoint/2010/main" val="17583023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40</a:t>
            </a:fld>
            <a:endParaRPr lang="ru-RU"/>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1900" y="332656"/>
            <a:ext cx="7146902"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78255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pPr marL="0" indent="0" algn="ctr">
              <a:buNone/>
            </a:pPr>
            <a:r>
              <a:rPr lang="ru-RU" sz="4400" b="1" dirty="0"/>
              <a:t>Поршни</a:t>
            </a:r>
          </a:p>
          <a:p>
            <a:r>
              <a:rPr lang="ru-RU" b="1" dirty="0"/>
              <a:t>Материал, повреждения.</a:t>
            </a:r>
            <a:r>
              <a:rPr lang="ru-RU" i="1" dirty="0"/>
              <a:t> Поршни</a:t>
            </a:r>
            <a:r>
              <a:rPr lang="ru-RU" dirty="0"/>
              <a:t> двигателей изготавли­вают преимущественно из силумина </a:t>
            </a:r>
            <a:r>
              <a:rPr lang="en-US" dirty="0"/>
              <a:t>AJI-4. </a:t>
            </a:r>
            <a:r>
              <a:rPr lang="ru-RU" dirty="0"/>
              <a:t>В процессе восста­новления поршня двигателя устраняют:</a:t>
            </a:r>
          </a:p>
          <a:p>
            <a:pPr lvl="0"/>
            <a:r>
              <a:rPr lang="ru-RU" dirty="0"/>
              <a:t>износы отверстия под поршневой палец;</a:t>
            </a:r>
          </a:p>
          <a:p>
            <a:pPr lvl="0"/>
            <a:r>
              <a:rPr lang="ru-RU" dirty="0"/>
              <a:t>износы рабочих поверхностей под поршневое кольцо и юбки.</a:t>
            </a:r>
          </a:p>
          <a:p>
            <a:r>
              <a:rPr lang="ru-RU" dirty="0"/>
              <a:t>Восстановлению подлежат 47...57 % поршней ремонтного фонда.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41</a:t>
            </a:fld>
            <a:endParaRPr lang="ru-RU"/>
          </a:p>
        </p:txBody>
      </p:sp>
    </p:spTree>
    <p:extLst>
      <p:ext uri="{BB962C8B-B14F-4D97-AF65-F5344CB8AC3E}">
        <p14:creationId xmlns:p14="http://schemas.microsoft.com/office/powerpoint/2010/main" val="25019244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r>
              <a:rPr lang="ru-RU" b="1" dirty="0"/>
              <a:t>Способы восстановления.</a:t>
            </a:r>
            <a:r>
              <a:rPr lang="ru-RU" dirty="0"/>
              <a:t> Восстановление поршня вклю­чает его очистку, создание технологических баз, изготовление и установку ДРД, точение головки и канавок, обработку юбки,</a:t>
            </a:r>
            <a:br>
              <a:rPr lang="ru-RU" dirty="0"/>
            </a:br>
            <a:r>
              <a:rPr lang="ru-RU" dirty="0"/>
              <a:t>разворачивание отверстия под поршневой палец и контроль восстановленной детали. Здесь способ установки ДРД сочета­ется со способом ремонтных размеров. Для восстановления канавки под верхнее поршневое кольцо применяют ДРД, отверстие под поршневой палец разворачивают под ремонт­ный размер, а юбку шлифуют до предыдущего ремонтного (или номинального) размера.</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42</a:t>
            </a:fld>
            <a:endParaRPr lang="ru-RU"/>
          </a:p>
        </p:txBody>
      </p:sp>
    </p:spTree>
    <p:extLst>
      <p:ext uri="{BB962C8B-B14F-4D97-AF65-F5344CB8AC3E}">
        <p14:creationId xmlns:p14="http://schemas.microsoft.com/office/powerpoint/2010/main" val="1157927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15136"/>
          </a:xfrm>
        </p:spPr>
        <p:txBody>
          <a:bodyPr>
            <a:normAutofit fontScale="92500" lnSpcReduction="10000"/>
          </a:bodyPr>
          <a:lstStyle/>
          <a:p>
            <a:r>
              <a:rPr lang="ru-RU" dirty="0"/>
              <a:t>Очистка поршней от нагара эффективна в расплаве щелочи и солей или потоком стеклянных шариков. Центровые отвер­стия на днище и бобышках выполняют на токарно- винторезном станке за два </a:t>
            </a:r>
            <a:r>
              <a:rPr lang="ru-RU" dirty="0" err="1"/>
              <a:t>установа</a:t>
            </a:r>
            <a:r>
              <a:rPr lang="ru-RU" dirty="0"/>
              <a:t> с закреплением поршня за головку специальными кулачками. Последующие операции выполняют с базированием поршня по выполненным поверхностям.</a:t>
            </a:r>
          </a:p>
          <a:p>
            <a:r>
              <a:rPr lang="ru-RU" dirty="0"/>
              <a:t>Для восстановления наиболее изнашиваемой верхней ка­навки поршня отливают ДРД из сплава АК12ММгН. Твер­дость отливки 100... 120 НВ и хорошую ее обрабатываемость обеспечивают рафинированием расплава и термообработкой отливки. Внутреннюю поверхность ДРД, торец и фаску под сварку обрабатывают.</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43</a:t>
            </a:fld>
            <a:endParaRPr lang="ru-RU"/>
          </a:p>
        </p:txBody>
      </p:sp>
    </p:spTree>
    <p:extLst>
      <p:ext uri="{BB962C8B-B14F-4D97-AF65-F5344CB8AC3E}">
        <p14:creationId xmlns:p14="http://schemas.microsoft.com/office/powerpoint/2010/main" val="42404483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Очистка поршней от нагара эффективна в расплаве щелочи и солей или потоком стеклянных шариков. Центровые отвер­стия на днище и бобышках выполняют на токарно- винторезном станке за два </a:t>
            </a:r>
            <a:r>
              <a:rPr lang="ru-RU" dirty="0" err="1"/>
              <a:t>установа</a:t>
            </a:r>
            <a:r>
              <a:rPr lang="ru-RU" dirty="0"/>
              <a:t> с закреплением поршня за головку специальными кулачками. Последующие операции выполняют с базированием поршня по выполненным поверхностям.</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44</a:t>
            </a:fld>
            <a:endParaRPr lang="ru-RU"/>
          </a:p>
        </p:txBody>
      </p:sp>
    </p:spTree>
    <p:extLst>
      <p:ext uri="{BB962C8B-B14F-4D97-AF65-F5344CB8AC3E}">
        <p14:creationId xmlns:p14="http://schemas.microsoft.com/office/powerpoint/2010/main" val="16030693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Для восстановления наиболее изнашиваемой верхней ка­навки поршня отливают ДРД из сплава АК12ММгН. Твер­дость отливки 100... 120 НВ и хорошую ее обрабатываемость обеспечивают рафинированием расплава и термообработкой отливки. Внутреннюю поверхность ДРД, торец и фаску под сварку обрабатывают.</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45</a:t>
            </a:fld>
            <a:endParaRPr lang="ru-RU"/>
          </a:p>
        </p:txBody>
      </p:sp>
    </p:spTree>
    <p:extLst>
      <p:ext uri="{BB962C8B-B14F-4D97-AF65-F5344CB8AC3E}">
        <p14:creationId xmlns:p14="http://schemas.microsoft.com/office/powerpoint/2010/main" val="4274444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a:t>Перемычку между днищем поршня и канавкой под верхнее поршневое кольцо протачивают до выхода резца в простран­ство под канавкой (рис. 4.5), при этом диаметр обработки дол­жен быть меньше диаметра канавки. С торца днища сни­мают фаску под сварку.</a:t>
            </a:r>
          </a:p>
          <a:p>
            <a:r>
              <a:rPr lang="ru-RU" dirty="0"/>
              <a:t>ДРД базируют на обрабо­танной поверхности поршня до упора и закрепляют коль­цевым сварным швом, кото­рый заполняет пространство между совмещенными фаска­ми поршня и ДРД. Сварку ведут на </a:t>
            </a:r>
            <a:r>
              <a:rPr lang="ru-RU" dirty="0" err="1"/>
              <a:t>вращателе</a:t>
            </a:r>
            <a:r>
              <a:rPr lang="ru-RU" dirty="0"/>
              <a:t> с помо­щью аргонодуговой установ­ки УДГ301. Затем подрезают днище, обрабатывают цилинд­рическую поверхность голов­ки по длине, снимают фаску и протачивают канавки.</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46</a:t>
            </a:fld>
            <a:endParaRPr lang="ru-RU"/>
          </a:p>
        </p:txBody>
      </p:sp>
    </p:spTree>
    <p:extLst>
      <p:ext uri="{BB962C8B-B14F-4D97-AF65-F5344CB8AC3E}">
        <p14:creationId xmlns:p14="http://schemas.microsoft.com/office/powerpoint/2010/main" val="28204315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47</a:t>
            </a:fld>
            <a:endParaRPr lang="ru-RU"/>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877" y="188640"/>
            <a:ext cx="4875049" cy="648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9200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dirty="0"/>
              <a:t>Юбку поршня шлифуют на станке ЗМ4ЭЗУ, который пред­назначен для обработки кулачков распределительного вала. Станок модернизирован следующим образом:</a:t>
            </a:r>
          </a:p>
          <a:p>
            <a:pPr lvl="0"/>
            <a:r>
              <a:rPr lang="ru-RU" dirty="0"/>
              <a:t>применен абразивный круг из </a:t>
            </a:r>
            <a:r>
              <a:rPr lang="ru-RU" dirty="0" err="1"/>
              <a:t>хромисто</a:t>
            </a:r>
            <a:r>
              <a:rPr lang="ru-RU" dirty="0"/>
              <a:t>-титанистого электрокорунда марки 92А высотой 80 мм, позволяющий вес­ти врезное шлифование заготовки по копиру;</a:t>
            </a:r>
          </a:p>
          <a:p>
            <a:pPr lvl="0"/>
            <a:r>
              <a:rPr lang="ru-RU" dirty="0"/>
              <a:t>установлены опорно-базирующие элементы, соответ­ствующие базам детали;</a:t>
            </a:r>
          </a:p>
          <a:p>
            <a:pPr lvl="0"/>
            <a:r>
              <a:rPr lang="ru-RU" dirty="0"/>
              <a:t>заменены копиры.</a:t>
            </a:r>
          </a:p>
          <a:p>
            <a:r>
              <a:rPr lang="ru-RU" dirty="0"/>
              <a:t>Конусная форма юбки достигается поворотом стола отно­сительно направляющих шлифовальной бабки. Изношенные отверстия под поршневой палец разворачивают на вертикаль­но-сверлильном станке под ремонтный размер. Под этот же ремонтный размер обрабатывают втулку шатуна и шлифуют поршневой палец, прошедший хромирование или термопла­стическую раздачу. При обработке отверстия в поршне при­меняют развертку с твердосплавными зубьями.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48</a:t>
            </a:fld>
            <a:endParaRPr lang="ru-RU"/>
          </a:p>
        </p:txBody>
      </p:sp>
    </p:spTree>
    <p:extLst>
      <p:ext uri="{BB962C8B-B14F-4D97-AF65-F5344CB8AC3E}">
        <p14:creationId xmlns:p14="http://schemas.microsoft.com/office/powerpoint/2010/main" val="35000328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dirty="0"/>
              <a:t>Форму и размеры юбки контролируют на индикаторном приспособлении, которое настраивают с помощью эталона. Высоту канавок измеряют плоскими калибрами, диаметр от­верстия под поршневой палец - индикаторным нутромером.</a:t>
            </a:r>
          </a:p>
          <a:p>
            <a:r>
              <a:rPr lang="ru-RU" dirty="0"/>
              <a:t>На шлифованные поршни наносят химическим способом слой олова толщиной 5 мкм. Поршни помещают в ванну с водным раствором двухлористого олова </a:t>
            </a:r>
            <a:r>
              <a:rPr lang="en-US" dirty="0"/>
              <a:t>S</a:t>
            </a:r>
            <a:r>
              <a:rPr lang="ru-RU" dirty="0"/>
              <a:t>11</a:t>
            </a:r>
            <a:r>
              <a:rPr lang="en-US" dirty="0"/>
              <a:t>CI</a:t>
            </a:r>
            <a:r>
              <a:rPr lang="ru-RU" dirty="0"/>
              <a:t>2 • 2Н</a:t>
            </a:r>
            <a:r>
              <a:rPr lang="ru-RU" baseline="-25000" dirty="0"/>
              <a:t>2</a:t>
            </a:r>
            <a:r>
              <a:rPr lang="ru-RU" dirty="0"/>
              <a:t>0 (45 г/л), каустической соды </a:t>
            </a:r>
            <a:r>
              <a:rPr lang="en-US" dirty="0" err="1"/>
              <a:t>NaOH</a:t>
            </a:r>
            <a:r>
              <a:rPr lang="en-US" dirty="0"/>
              <a:t> </a:t>
            </a:r>
            <a:r>
              <a:rPr lang="ru-RU" dirty="0"/>
              <a:t>(30 г/л) и пероксида водорода Н2О2 (20 г/л). Температура раствора 50...60 °С, время выдержки за­готовки 3...5 мин.</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49</a:t>
            </a:fld>
            <a:endParaRPr lang="ru-RU"/>
          </a:p>
        </p:txBody>
      </p:sp>
    </p:spTree>
    <p:extLst>
      <p:ext uri="{BB962C8B-B14F-4D97-AF65-F5344CB8AC3E}">
        <p14:creationId xmlns:p14="http://schemas.microsoft.com/office/powerpoint/2010/main" val="1916611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04664"/>
            <a:ext cx="8435280" cy="6264696"/>
          </a:xfrm>
        </p:spPr>
        <p:txBody>
          <a:bodyPr>
            <a:normAutofit fontScale="77500" lnSpcReduction="20000"/>
          </a:bodyPr>
          <a:lstStyle/>
          <a:p>
            <a:pPr marL="0" indent="0" algn="ctr">
              <a:buNone/>
            </a:pPr>
            <a:r>
              <a:rPr lang="ru-RU" sz="4600" b="1" dirty="0" smtClean="0"/>
              <a:t>Корпусные </a:t>
            </a:r>
            <a:r>
              <a:rPr lang="ru-RU" sz="4600" b="1" dirty="0"/>
              <a:t>детали</a:t>
            </a:r>
          </a:p>
          <a:p>
            <a:pPr marL="0" indent="0">
              <a:buNone/>
            </a:pPr>
            <a:r>
              <a:rPr lang="ru-RU" b="1" dirty="0"/>
              <a:t>Устройство и повреждения. К</a:t>
            </a:r>
            <a:r>
              <a:rPr lang="ru-RU" dirty="0"/>
              <a:t> корпусным деталям отно­сят блоки цилиндров, картеры сцепления, коробки передач, раздаточной коробки, заднего моста и топливных насосов вы­сокого давления (ТНВД), головку и корпус бензонасоса, кор­пус карбюратора и др.</a:t>
            </a:r>
          </a:p>
          <a:p>
            <a:r>
              <a:rPr lang="ru-RU" dirty="0"/>
              <a:t>Признаки корпусной детали:</a:t>
            </a:r>
          </a:p>
          <a:p>
            <a:r>
              <a:rPr lang="ru-RU" dirty="0"/>
              <a:t>® коробчатая форма, необходимая для образования закры­того рабочего объема, в котором размещают различные меха­низмы агрегата и запас смазочного масла;</a:t>
            </a:r>
          </a:p>
          <a:p>
            <a:pPr lvl="0"/>
            <a:r>
              <a:rPr lang="ru-RU" dirty="0"/>
              <a:t>жесткие стенки, подверженные статическим и динамиче­ским нагрузкам с </a:t>
            </a:r>
            <a:r>
              <a:rPr lang="ru-RU" dirty="0" err="1"/>
              <a:t>оребренными</a:t>
            </a:r>
            <a:r>
              <a:rPr lang="ru-RU" dirty="0"/>
              <a:t> приливами и бобышками, в которых выполнены гладкие и резьбовые отверстия;</a:t>
            </a:r>
          </a:p>
          <a:p>
            <a:pPr lvl="0"/>
            <a:r>
              <a:rPr lang="ru-RU" dirty="0"/>
              <a:t>глубокие отверстия, выполненные в собранных деталях (в том числе из разных материалов), когда плоскость соедине­ния проходит через ось отверстий;</a:t>
            </a:r>
            <a:br>
              <a:rPr lang="ru-RU" dirty="0"/>
            </a:br>
            <a:endParaRPr lang="ru-RU" dirty="0" smtClean="0"/>
          </a:p>
          <a:p>
            <a:pPr lvl="0"/>
            <a:r>
              <a:rPr lang="ru-RU" dirty="0" smtClean="0"/>
              <a:t>наличие </a:t>
            </a:r>
            <a:r>
              <a:rPr lang="ru-RU" dirty="0"/>
              <a:t>стыковых плоскостей;</a:t>
            </a:r>
          </a:p>
          <a:p>
            <a:pPr lvl="0"/>
            <a:r>
              <a:rPr lang="ru-RU" dirty="0"/>
              <a:t>высокая точность размеров, формы и расположения основных цилиндрических и плоских поверхностей.</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a:t>
            </a:fld>
            <a:endParaRPr lang="ru-RU"/>
          </a:p>
        </p:txBody>
      </p:sp>
    </p:spTree>
    <p:extLst>
      <p:ext uri="{BB962C8B-B14F-4D97-AF65-F5344CB8AC3E}">
        <p14:creationId xmlns:p14="http://schemas.microsoft.com/office/powerpoint/2010/main" val="2246482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838200"/>
            <a:ext cx="8291264" cy="5759152"/>
          </a:xfrm>
        </p:spPr>
        <p:txBody>
          <a:bodyPr>
            <a:normAutofit fontScale="92500" lnSpcReduction="20000"/>
          </a:bodyPr>
          <a:lstStyle/>
          <a:p>
            <a:pPr marL="0" indent="0" algn="ctr">
              <a:buNone/>
            </a:pPr>
            <a:r>
              <a:rPr lang="ru-RU" sz="3900" b="1" dirty="0"/>
              <a:t>Клапаны</a:t>
            </a:r>
          </a:p>
          <a:p>
            <a:r>
              <a:rPr lang="ru-RU" b="1" dirty="0"/>
              <a:t>Материал и повреждения.</a:t>
            </a:r>
            <a:r>
              <a:rPr lang="ru-RU" i="1" dirty="0"/>
              <a:t> Клапаны</a:t>
            </a:r>
            <a:r>
              <a:rPr lang="ru-RU" dirty="0"/>
              <a:t> изготавливают из ле­гированных сталей: впускные из сталей 40X10С2М, 40Х9С2; выпускные - из сталей 40X10С2М, 40Х14НВ2М, 55Х20Г9АН4. Рабочие фаски наплавлены жаростойким сплавом В2К или В34. Стержни клапанов имеют твердость 27...32 </a:t>
            </a:r>
            <a:r>
              <a:rPr lang="en-US" dirty="0"/>
              <a:t>HRC</a:t>
            </a:r>
            <a:r>
              <a:rPr lang="ru-RU" dirty="0"/>
              <a:t>, а торцы-42...58 </a:t>
            </a:r>
            <a:r>
              <a:rPr lang="en-US" dirty="0"/>
              <a:t>HRC</a:t>
            </a:r>
            <a:r>
              <a:rPr lang="ru-RU" dirty="0"/>
              <a:t>.</a:t>
            </a:r>
          </a:p>
          <a:p>
            <a:r>
              <a:rPr lang="ru-RU" dirty="0"/>
              <a:t>Основные</a:t>
            </a:r>
            <a:r>
              <a:rPr lang="ru-RU" i="1" dirty="0"/>
              <a:t> повреждения</a:t>
            </a:r>
            <a:r>
              <a:rPr lang="ru-RU" dirty="0"/>
              <a:t> клапанов: износ стержня и фаски; деформация стержня.</a:t>
            </a:r>
          </a:p>
          <a:p>
            <a:r>
              <a:rPr lang="ru-RU" dirty="0"/>
              <a:t>Деформированные стержни правят. Восстановительные покрытия наносят на стержень и фаску клапана. Малый диа­метр стержня клапана не допускает применение наплавки. Эта причина в сочетании с небольшими износами поверхности обусловила нанесение на нее электрохимических покрытий.</a:t>
            </a:r>
          </a:p>
        </p:txBody>
      </p:sp>
      <p:sp>
        <p:nvSpPr>
          <p:cNvPr id="4" name="Номер слайда 3"/>
          <p:cNvSpPr>
            <a:spLocks noGrp="1"/>
          </p:cNvSpPr>
          <p:nvPr>
            <p:ph type="sldNum" sz="quarter" idx="11"/>
          </p:nvPr>
        </p:nvSpPr>
        <p:spPr/>
        <p:txBody>
          <a:bodyPr/>
          <a:lstStyle/>
          <a:p>
            <a:fld id="{56FA1BE5-3D63-43AB-B6AA-74DC0F569B4E}" type="slidenum">
              <a:rPr lang="ru-RU" smtClean="0"/>
              <a:t>50</a:t>
            </a:fld>
            <a:endParaRPr lang="ru-RU"/>
          </a:p>
        </p:txBody>
      </p:sp>
    </p:spTree>
    <p:extLst>
      <p:ext uri="{BB962C8B-B14F-4D97-AF65-F5344CB8AC3E}">
        <p14:creationId xmlns:p14="http://schemas.microsoft.com/office/powerpoint/2010/main" val="33952323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568952" cy="6264696"/>
          </a:xfrm>
        </p:spPr>
        <p:txBody>
          <a:bodyPr>
            <a:normAutofit fontScale="92500" lnSpcReduction="20000"/>
          </a:bodyPr>
          <a:lstStyle/>
          <a:p>
            <a:r>
              <a:rPr lang="ru-RU" dirty="0" err="1"/>
              <a:t>Железнение</a:t>
            </a:r>
            <a:r>
              <a:rPr lang="ru-RU" dirty="0"/>
              <a:t> стержня ведут на подвеске в электролите со­става: железо хлористое 300...500 г/л, кислота соляная 2...3 г/л. Плотность тока 15...20 А/дм</a:t>
            </a:r>
            <a:r>
              <a:rPr lang="ru-RU" baseline="30000" dirty="0"/>
              <a:t>2</a:t>
            </a:r>
            <a:r>
              <a:rPr lang="ru-RU" dirty="0"/>
              <a:t>. Принят асимметричный ток с изменением коэффициента асимметрии от 1,3 до 6.</a:t>
            </a:r>
          </a:p>
          <a:p>
            <a:r>
              <a:rPr lang="ru-RU" dirty="0"/>
              <a:t>Покрытие на фаску клапана наносят плазменной на­плавкой самофлюсующимися порошками на установке ОКС-11192 </a:t>
            </a:r>
            <a:r>
              <a:rPr lang="ru-RU" dirty="0" err="1"/>
              <a:t>ГосНИТИ</a:t>
            </a:r>
            <a:r>
              <a:rPr lang="ru-RU" dirty="0"/>
              <a:t>, электродуговой наплавкой сплавами на основе кобальта и никеля, газопорошковой наплавкой само­флюсующимися хромоникелевыми порошками и высокочас­тотной наплавкой с удержанием расплавленного металла в керамической форме.</a:t>
            </a:r>
          </a:p>
          <a:p>
            <a:r>
              <a:rPr lang="ru-RU" dirty="0"/>
              <a:t>На Полоцком авторемонтном заводе, например, покрытия на фаски клапанов наносят </a:t>
            </a:r>
            <a:r>
              <a:rPr lang="ru-RU" dirty="0" err="1"/>
              <a:t>аргоннодуговой</a:t>
            </a:r>
            <a:r>
              <a:rPr lang="ru-RU" dirty="0"/>
              <a:t> наплавкой из про­волоки Св-05Х19Н9ФЗС2 на установке собственной конст­рукции. Деталь принудительно вращается, а тепло от ее го­ловки отводится в медную </a:t>
            </a:r>
            <a:r>
              <a:rPr lang="ru-RU" dirty="0" err="1"/>
              <a:t>водоохлаждаемую</a:t>
            </a:r>
            <a:r>
              <a:rPr lang="ru-RU" dirty="0"/>
              <a:t> опору.</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51</a:t>
            </a:fld>
            <a:endParaRPr lang="ru-RU"/>
          </a:p>
        </p:txBody>
      </p:sp>
    </p:spTree>
    <p:extLst>
      <p:ext uri="{BB962C8B-B14F-4D97-AF65-F5344CB8AC3E}">
        <p14:creationId xmlns:p14="http://schemas.microsoft.com/office/powerpoint/2010/main" val="5087592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476672"/>
            <a:ext cx="8219256" cy="5687144"/>
          </a:xfrm>
        </p:spPr>
        <p:txBody>
          <a:bodyPr>
            <a:normAutofit fontScale="85000" lnSpcReduction="20000"/>
          </a:bodyPr>
          <a:lstStyle/>
          <a:p>
            <a:pPr marL="0" indent="0" algn="ctr">
              <a:buNone/>
            </a:pPr>
            <a:r>
              <a:rPr lang="ru-RU" sz="5100" b="1" dirty="0"/>
              <a:t>Зубчатые колеса</a:t>
            </a:r>
          </a:p>
          <a:p>
            <a:r>
              <a:rPr lang="ru-RU" b="1" dirty="0"/>
              <a:t>Материал и повреждения.</a:t>
            </a:r>
            <a:r>
              <a:rPr lang="ru-RU" dirty="0"/>
              <a:t> Зубчатые колеса изготавлива­ют из легированных сталей (40Х, 30ХГТ, 20ХНМ и др.). Не­обходимую поверхностную твердость зубьев обеспечивают химико-термической или термической обработкой (цемента­цией, цианированием, закалкой и др.)</a:t>
            </a:r>
          </a:p>
          <a:p>
            <a:r>
              <a:rPr lang="ru-RU" dirty="0"/>
              <a:t>Характерные</a:t>
            </a:r>
            <a:r>
              <a:rPr lang="ru-RU" i="1" dirty="0"/>
              <a:t> повреждения</a:t>
            </a:r>
            <a:r>
              <a:rPr lang="ru-RU" dirty="0"/>
              <a:t> зубчатых колес:</a:t>
            </a:r>
          </a:p>
          <a:p>
            <a:pPr lvl="0"/>
            <a:r>
              <a:rPr lang="ru-RU" dirty="0"/>
              <a:t>усталостные разрушения рабочих поверхностей зубьев в виде раковин;</a:t>
            </a:r>
          </a:p>
          <a:p>
            <a:pPr lvl="0"/>
            <a:r>
              <a:rPr lang="ru-RU" dirty="0"/>
              <a:t>уменьшение толщины (при абразивном изнашивании);</a:t>
            </a:r>
          </a:p>
          <a:p>
            <a:pPr lvl="0"/>
            <a:r>
              <a:rPr lang="ru-RU" dirty="0"/>
              <a:t>износ торцов (из-за включения передач);</a:t>
            </a:r>
          </a:p>
          <a:p>
            <a:pPr lvl="0"/>
            <a:r>
              <a:rPr lang="ru-RU" dirty="0"/>
              <a:t>поломки.</a:t>
            </a:r>
          </a:p>
          <a:p>
            <a:r>
              <a:rPr lang="ru-RU" dirty="0"/>
              <a:t>У зубчатых колес повреждаются также элементы, сопря­гаемые с валами, крестовинами, вилками и синхронизаторами.</a:t>
            </a:r>
          </a:p>
        </p:txBody>
      </p:sp>
      <p:sp>
        <p:nvSpPr>
          <p:cNvPr id="4" name="Номер слайда 3"/>
          <p:cNvSpPr>
            <a:spLocks noGrp="1"/>
          </p:cNvSpPr>
          <p:nvPr>
            <p:ph type="sldNum" sz="quarter" idx="11"/>
          </p:nvPr>
        </p:nvSpPr>
        <p:spPr/>
        <p:txBody>
          <a:bodyPr/>
          <a:lstStyle/>
          <a:p>
            <a:fld id="{56FA1BE5-3D63-43AB-B6AA-74DC0F569B4E}" type="slidenum">
              <a:rPr lang="ru-RU" smtClean="0"/>
              <a:t>52</a:t>
            </a:fld>
            <a:endParaRPr lang="ru-RU"/>
          </a:p>
        </p:txBody>
      </p:sp>
    </p:spTree>
    <p:extLst>
      <p:ext uri="{BB962C8B-B14F-4D97-AF65-F5344CB8AC3E}">
        <p14:creationId xmlns:p14="http://schemas.microsoft.com/office/powerpoint/2010/main" val="7938344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568952" cy="6336704"/>
          </a:xfrm>
        </p:spPr>
        <p:txBody>
          <a:bodyPr>
            <a:normAutofit lnSpcReduction="10000"/>
          </a:bodyPr>
          <a:lstStyle/>
          <a:p>
            <a:r>
              <a:rPr lang="ru-RU" b="1" dirty="0"/>
              <a:t>Способы восстановления.</a:t>
            </a:r>
            <a:r>
              <a:rPr lang="ru-RU" dirty="0"/>
              <a:t> Элементы зубчатых колес вос­станавливают заменой венцов, </a:t>
            </a:r>
            <a:r>
              <a:rPr lang="ru-RU" dirty="0" err="1"/>
              <a:t>электроконтактной</a:t>
            </a:r>
            <a:r>
              <a:rPr lang="ru-RU" dirty="0"/>
              <a:t> приваркой и пластическим деформированием.</a:t>
            </a:r>
          </a:p>
          <a:p>
            <a:r>
              <a:rPr lang="ru-RU" dirty="0"/>
              <a:t>Венцы зубчатых колес заменяются чаще всего при восста­новлении блоков шестерен с несколькими венцами, когда один из них сильно изношен, а остальные находятся в хоро­шем состоянии.</a:t>
            </a:r>
          </a:p>
          <a:p>
            <a:r>
              <a:rPr lang="ru-RU" dirty="0"/>
              <a:t>Изношенный венец отжигают и отрезают, а для напрессо­вывания ДРД протачивают шейку. Толщина венца ДРД (рас­стояние от окружности впадин до установочной поверхности) не менее 1,00... 1,25 высоты зуба. Разрушить изношенный ве­нец можно электроэрозионным способом на станке 4А722, применяя трубчатый электрод.</a:t>
            </a:r>
          </a:p>
        </p:txBody>
      </p:sp>
      <p:sp>
        <p:nvSpPr>
          <p:cNvPr id="4" name="Номер слайда 3"/>
          <p:cNvSpPr>
            <a:spLocks noGrp="1"/>
          </p:cNvSpPr>
          <p:nvPr>
            <p:ph type="sldNum" sz="quarter" idx="11"/>
          </p:nvPr>
        </p:nvSpPr>
        <p:spPr/>
        <p:txBody>
          <a:bodyPr/>
          <a:lstStyle/>
          <a:p>
            <a:fld id="{56FA1BE5-3D63-43AB-B6AA-74DC0F569B4E}" type="slidenum">
              <a:rPr lang="ru-RU" smtClean="0"/>
              <a:t>53</a:t>
            </a:fld>
            <a:endParaRPr lang="ru-RU"/>
          </a:p>
        </p:txBody>
      </p:sp>
    </p:spTree>
    <p:extLst>
      <p:ext uri="{BB962C8B-B14F-4D97-AF65-F5344CB8AC3E}">
        <p14:creationId xmlns:p14="http://schemas.microsoft.com/office/powerpoint/2010/main" val="11767850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r>
              <a:rPr lang="ru-RU" dirty="0"/>
              <a:t>Материал нового зубчатого венца такой же, как и восста­навливаемой детали. ДРД напрессовывают на блок шестерен и фиксируют двумя-тремя винтами, электродуговой сваркой или полимерами. Зубья на ДРД нарезают после ее напрессо­вывания.</a:t>
            </a:r>
          </a:p>
          <a:p>
            <a:r>
              <a:rPr lang="ru-RU" dirty="0"/>
              <a:t>Венцы маховиков с односторонним износом торцовой части зубьев могут быть перевернуты для работы другой стороной. В таком случае ранее не работавшие торцы зубьев должны быть закруглены. В некоторых случаях целесообразно пере­ставлять на другой торец колеса элемент с проточкой для вил­ки переключения передач.</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54</a:t>
            </a:fld>
            <a:endParaRPr lang="ru-RU"/>
          </a:p>
        </p:txBody>
      </p:sp>
    </p:spTree>
    <p:extLst>
      <p:ext uri="{BB962C8B-B14F-4D97-AF65-F5344CB8AC3E}">
        <p14:creationId xmlns:p14="http://schemas.microsoft.com/office/powerpoint/2010/main" val="41054943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838200"/>
            <a:ext cx="8219256" cy="5615136"/>
          </a:xfrm>
        </p:spPr>
        <p:txBody>
          <a:bodyPr>
            <a:normAutofit/>
          </a:bodyPr>
          <a:lstStyle/>
          <a:p>
            <a:r>
              <a:rPr lang="ru-RU" dirty="0"/>
              <a:t>Покрытие из железного порошка, нанесенное </a:t>
            </a:r>
            <a:r>
              <a:rPr lang="ru-RU" dirty="0" err="1"/>
              <a:t>электрокон­тактной</a:t>
            </a:r>
            <a:r>
              <a:rPr lang="ru-RU" dirty="0"/>
              <a:t> приваркой, наносят на неработающую часть зуба и на поверхность выступов (у зубчатых колес масляного насоса).</a:t>
            </a:r>
          </a:p>
          <a:p>
            <a:r>
              <a:rPr lang="ru-RU" dirty="0"/>
              <a:t>Пластическое деформирование (вдавливание) применяют для восстановления зубчатых колес, изношенных по толщине и имеющих на венце запас металла. Для этого необходимы специальные штампы (рис. 4.6). Пластическим деформирова­нием восстанавливают как блочные, так и одинарные коле­са, если они не имеют поломанных зубьев, сколов и трещин.</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55</a:t>
            </a:fld>
            <a:endParaRPr lang="ru-RU"/>
          </a:p>
        </p:txBody>
      </p:sp>
    </p:spTree>
    <p:extLst>
      <p:ext uri="{BB962C8B-B14F-4D97-AF65-F5344CB8AC3E}">
        <p14:creationId xmlns:p14="http://schemas.microsoft.com/office/powerpoint/2010/main" val="976961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Вдавливание ведут с нагревом. Получают припуски на механи­ческую обработку: 1,4... 1,5 мм по толщине зубьев, 0,5...0,7 мм по наружному диаметру и 1,2...1,4 по диаметру внутреннего отверстия. Затем деталь нормализуют, обрабатывают лез­вийным инструментом, закаливают, отпускают и шлифуют зубья.</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56</a:t>
            </a:fld>
            <a:endParaRPr lang="ru-RU"/>
          </a:p>
        </p:txBody>
      </p:sp>
    </p:spTree>
    <p:extLst>
      <p:ext uri="{BB962C8B-B14F-4D97-AF65-F5344CB8AC3E}">
        <p14:creationId xmlns:p14="http://schemas.microsoft.com/office/powerpoint/2010/main" val="36606875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758931344"/>
              </p:ext>
            </p:extLst>
          </p:nvPr>
        </p:nvGraphicFramePr>
        <p:xfrm>
          <a:off x="1237476" y="4365104"/>
          <a:ext cx="7467600" cy="2319338"/>
        </p:xfrm>
        <a:graphic>
          <a:graphicData uri="http://schemas.openxmlformats.org/drawingml/2006/table">
            <a:tbl>
              <a:tblPr>
                <a:tableStyleId>{5C22544A-7EE6-4342-B048-85BDC9FD1C3A}</a:tableStyleId>
              </a:tblPr>
              <a:tblGrid>
                <a:gridCol w="7467600"/>
              </a:tblGrid>
              <a:tr h="1656184">
                <a:tc>
                  <a:txBody>
                    <a:bodyPr/>
                    <a:lstStyle/>
                    <a:p>
                      <a:pPr algn="ctr">
                        <a:spcAft>
                          <a:spcPts val="0"/>
                        </a:spcAft>
                      </a:pPr>
                      <a:endParaRPr lang="ru-RU" sz="1200" dirty="0">
                        <a:effectLst/>
                      </a:endParaRPr>
                    </a:p>
                    <a:p>
                      <a:pPr algn="ctr">
                        <a:lnSpc>
                          <a:spcPct val="150000"/>
                        </a:lnSpc>
                        <a:spcAft>
                          <a:spcPts val="0"/>
                        </a:spcAft>
                      </a:pPr>
                      <a:r>
                        <a:rPr lang="ru-RU" sz="2400" u="none" strike="noStrike" spc="0" dirty="0">
                          <a:effectLst/>
                        </a:rPr>
                        <a:t>Рис. 4.6. Штамп для восстановления зубчатых колес вдавливанием: 1 - ручка; 2 - верхняя половина штампа; 3 - нижняя половина штампа; 4 - оправка;</a:t>
                      </a:r>
                      <a:endParaRPr lang="ru-RU" sz="2400" dirty="0">
                        <a:effectLst/>
                      </a:endParaRPr>
                    </a:p>
                    <a:p>
                      <a:pPr algn="ctr">
                        <a:lnSpc>
                          <a:spcPct val="150000"/>
                        </a:lnSpc>
                        <a:spcAft>
                          <a:spcPts val="0"/>
                        </a:spcAft>
                      </a:pPr>
                      <a:r>
                        <a:rPr lang="ru-RU" sz="2400" u="none" strike="noStrike" spc="0" dirty="0">
                          <a:effectLst/>
                        </a:rPr>
                        <a:t>5 - штифт</a:t>
                      </a:r>
                      <a:endParaRPr lang="ru-RU" sz="2400" dirty="0">
                        <a:solidFill>
                          <a:srgbClr val="000000"/>
                        </a:solidFill>
                        <a:effectLst/>
                        <a:latin typeface="Arial Unicode MS"/>
                      </a:endParaRPr>
                    </a:p>
                  </a:txBody>
                  <a:tcPr marL="0" marR="0" marT="0" marB="0"/>
                </a:tc>
              </a:tr>
            </a:tbl>
          </a:graphicData>
        </a:graphic>
      </p:graphicFrame>
      <p:sp>
        <p:nvSpPr>
          <p:cNvPr id="4" name="Номер слайда 3"/>
          <p:cNvSpPr>
            <a:spLocks noGrp="1"/>
          </p:cNvSpPr>
          <p:nvPr>
            <p:ph type="sldNum" sz="quarter" idx="11"/>
          </p:nvPr>
        </p:nvSpPr>
        <p:spPr/>
        <p:txBody>
          <a:bodyPr/>
          <a:lstStyle/>
          <a:p>
            <a:fld id="{56FA1BE5-3D63-43AB-B6AA-74DC0F569B4E}" type="slidenum">
              <a:rPr lang="ru-RU" smtClean="0"/>
              <a:t>57</a:t>
            </a:fld>
            <a:endParaRPr lang="ru-RU"/>
          </a:p>
        </p:txBody>
      </p:sp>
      <p:pic>
        <p:nvPicPr>
          <p:cNvPr id="7169" name="Рисунок 59" descr="image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92697"/>
            <a:ext cx="6955219" cy="335860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1219200" y="2841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5681365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pPr marL="0" indent="0" algn="ctr">
              <a:buNone/>
            </a:pPr>
            <a:r>
              <a:rPr lang="ru-RU" sz="3500" b="1" dirty="0"/>
              <a:t>Упругие элементы</a:t>
            </a:r>
          </a:p>
          <a:p>
            <a:r>
              <a:rPr lang="ru-RU" b="1" dirty="0"/>
              <a:t>Виды, материалы, повреждения.</a:t>
            </a:r>
            <a:r>
              <a:rPr lang="ru-RU" dirty="0"/>
              <a:t> К упругим элементам относят пружины, рессорные листы и торсионы. Пружины применяют в большинстве автомобильных агрегатов (двигате­ле, сцеплении, ТНВД, бензонасосе, карбюраторе и др.) Рес­сорные листы и торсионы работают в подвеске автомобиля. Материал упругих элементов - стали 60С2А, 60СА, 60С2ГФ, 65Г, 50ХГФ, 50ХФА.</a:t>
            </a:r>
          </a:p>
          <a:p>
            <a:r>
              <a:rPr lang="ru-RU" dirty="0"/>
              <a:t>Характерное</a:t>
            </a:r>
            <a:r>
              <a:rPr lang="ru-RU" b="1" i="1" dirty="0"/>
              <a:t> повреждение</a:t>
            </a:r>
            <a:r>
              <a:rPr lang="ru-RU" dirty="0"/>
              <a:t> упругих элементов - утрата жест­кости.</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58</a:t>
            </a:fld>
            <a:endParaRPr lang="ru-RU"/>
          </a:p>
        </p:txBody>
      </p:sp>
    </p:spTree>
    <p:extLst>
      <p:ext uri="{BB962C8B-B14F-4D97-AF65-F5344CB8AC3E}">
        <p14:creationId xmlns:p14="http://schemas.microsoft.com/office/powerpoint/2010/main" val="3309447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260648"/>
            <a:ext cx="8424936" cy="6336704"/>
          </a:xfrm>
        </p:spPr>
        <p:txBody>
          <a:bodyPr>
            <a:normAutofit fontScale="85000" lnSpcReduction="10000"/>
          </a:bodyPr>
          <a:lstStyle/>
          <a:p>
            <a:r>
              <a:rPr lang="ru-RU" b="1" dirty="0"/>
              <a:t>Способы восстановления.</a:t>
            </a:r>
            <a:r>
              <a:rPr lang="ru-RU" dirty="0"/>
              <a:t> Упругие элементы восстанав­ливают дробеструйной и термомеханической обработкой.</a:t>
            </a:r>
          </a:p>
          <a:p>
            <a:r>
              <a:rPr lang="ru-RU" i="1" dirty="0"/>
              <a:t>Дробеструйная обработка</a:t>
            </a:r>
            <a:r>
              <a:rPr lang="ru-RU" dirty="0"/>
              <a:t> применяется для восстановле­ния жесткости пружин, торсионов и рессорных листов. Поток стальной или чугунной дроби диаметром 0,6...0,9 мм направ­ляется на обрабатываемую деталь со скоростью до 100 м/с, в результате чего в поверхностном слое детали образуется на­клеп. Упрочнение наклепом увеличивает срок службы спи­ральных пружин в 2,4 раза, а рессор - в 6 раз.</a:t>
            </a:r>
          </a:p>
          <a:p>
            <a:r>
              <a:rPr lang="ru-RU" dirty="0"/>
              <a:t>Упругость спиральных пружин восстанавливают с по­мощью установки ОРГ-275ЭО. Пружину сжимают до сопри­косновения витков и через нее пропускают ток силой 420 А в течение 18 с (значения величин приведены для восстанов­ления пружин клапанов и сцеплений). Температура детали достигает 830...850 °С. Отключают подачу тока, а пружину медленно (в течение 17 с) растягивают из расчета, чтобы ее длина увеличилась на 3,5 мм по сравнению с длиной новой пружины.</a:t>
            </a:r>
          </a:p>
        </p:txBody>
      </p:sp>
      <p:sp>
        <p:nvSpPr>
          <p:cNvPr id="4" name="Номер слайда 3"/>
          <p:cNvSpPr>
            <a:spLocks noGrp="1"/>
          </p:cNvSpPr>
          <p:nvPr>
            <p:ph type="sldNum" sz="quarter" idx="11"/>
          </p:nvPr>
        </p:nvSpPr>
        <p:spPr/>
        <p:txBody>
          <a:bodyPr/>
          <a:lstStyle/>
          <a:p>
            <a:fld id="{56FA1BE5-3D63-43AB-B6AA-74DC0F569B4E}" type="slidenum">
              <a:rPr lang="ru-RU" smtClean="0"/>
              <a:t>59</a:t>
            </a:fld>
            <a:endParaRPr lang="ru-RU"/>
          </a:p>
        </p:txBody>
      </p:sp>
    </p:spTree>
    <p:extLst>
      <p:ext uri="{BB962C8B-B14F-4D97-AF65-F5344CB8AC3E}">
        <p14:creationId xmlns:p14="http://schemas.microsoft.com/office/powerpoint/2010/main" val="70086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476672"/>
            <a:ext cx="8280920" cy="5976664"/>
          </a:xfrm>
        </p:spPr>
        <p:txBody>
          <a:bodyPr>
            <a:normAutofit lnSpcReduction="10000"/>
          </a:bodyPr>
          <a:lstStyle/>
          <a:p>
            <a:r>
              <a:rPr lang="ru-RU" dirty="0"/>
              <a:t>Материал корпусных деталей, полученных из отливок, — серый чугун (СЧ18), алюминиевый </a:t>
            </a:r>
            <a:r>
              <a:rPr lang="en-US" dirty="0"/>
              <a:t>(</a:t>
            </a:r>
            <a:r>
              <a:rPr lang="en-US" dirty="0" smtClean="0"/>
              <a:t>A</a:t>
            </a:r>
            <a:r>
              <a:rPr lang="ru-RU" dirty="0" smtClean="0"/>
              <a:t>Л</a:t>
            </a:r>
            <a:r>
              <a:rPr lang="en-US" dirty="0" smtClean="0"/>
              <a:t>-4</a:t>
            </a:r>
            <a:r>
              <a:rPr lang="en-US" dirty="0"/>
              <a:t>) </a:t>
            </a:r>
            <a:r>
              <a:rPr lang="ru-RU" dirty="0"/>
              <a:t>или цинковый </a:t>
            </a:r>
            <a:r>
              <a:rPr lang="ru-RU" dirty="0" smtClean="0"/>
              <a:t>(ЦАМ</a:t>
            </a:r>
            <a:r>
              <a:rPr lang="ru-RU" dirty="0"/>
              <a:t>) сплавы. Наиболее распространен первый вид материала.</a:t>
            </a:r>
          </a:p>
          <a:p>
            <a:r>
              <a:rPr lang="ru-RU" dirty="0"/>
              <a:t>Основные</a:t>
            </a:r>
            <a:r>
              <a:rPr lang="ru-RU" b="1" i="1" dirty="0"/>
              <a:t> повреждения</a:t>
            </a:r>
            <a:r>
              <a:rPr lang="ru-RU" dirty="0"/>
              <a:t> корпусных деталей:</a:t>
            </a:r>
          </a:p>
          <a:p>
            <a:pPr lvl="0"/>
            <a:r>
              <a:rPr lang="ru-RU" dirty="0"/>
              <a:t>трещины в стенках, обломы, коробление или износ стыков;</a:t>
            </a:r>
          </a:p>
          <a:p>
            <a:pPr lvl="0"/>
            <a:r>
              <a:rPr lang="ru-RU" dirty="0"/>
              <a:t>разрушение резьб;</a:t>
            </a:r>
          </a:p>
          <a:p>
            <a:pPr lvl="0"/>
            <a:r>
              <a:rPr lang="ru-RU" dirty="0"/>
              <a:t>деформация или износ отверстий;</a:t>
            </a:r>
          </a:p>
          <a:p>
            <a:pPr lvl="0"/>
            <a:r>
              <a:rPr lang="ru-RU" dirty="0"/>
              <a:t>коррозия.</a:t>
            </a:r>
          </a:p>
          <a:p>
            <a:r>
              <a:rPr lang="ru-RU" dirty="0"/>
              <a:t>Детали с трещинами, проходящими через приливы с точ­ными отверстиями и резьбами, подлежат выбраковке.</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6</a:t>
            </a:fld>
            <a:endParaRPr lang="ru-RU"/>
          </a:p>
        </p:txBody>
      </p:sp>
    </p:spTree>
    <p:extLst>
      <p:ext uri="{BB962C8B-B14F-4D97-AF65-F5344CB8AC3E}">
        <p14:creationId xmlns:p14="http://schemas.microsoft.com/office/powerpoint/2010/main" val="9464808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640960" cy="6120680"/>
          </a:xfrm>
        </p:spPr>
        <p:txBody>
          <a:bodyPr>
            <a:normAutofit fontScale="92500" lnSpcReduction="10000"/>
          </a:bodyPr>
          <a:lstStyle/>
          <a:p>
            <a:r>
              <a:rPr lang="ru-RU" dirty="0"/>
              <a:t>Затем пружину сбрасывают в закалочную емкость с маслом.</a:t>
            </a:r>
          </a:p>
          <a:p>
            <a:r>
              <a:rPr lang="ru-RU" dirty="0"/>
              <a:t>Термомеханическая обработка пружин заключается в том, что вращающуюся на оправке пружину, деформируют роли­ком из стали ШХ-15, обработанной до твердости 60...62 </a:t>
            </a:r>
            <a:r>
              <a:rPr lang="en-US" dirty="0"/>
              <a:t>HRC</a:t>
            </a:r>
            <a:r>
              <a:rPr lang="ru-RU" dirty="0"/>
              <a:t>. Профиль ролика соответствует сечению пружины, а его пода­ча согласуется с шагом пружины. Ролик прижимают к детали с усилием 2...4 </a:t>
            </a:r>
            <a:r>
              <a:rPr lang="ru-RU" dirty="0" err="1"/>
              <a:t>кН.</a:t>
            </a:r>
            <a:r>
              <a:rPr lang="ru-RU" dirty="0"/>
              <a:t> Через витки пружины пропускают ток плотностью 430 А/мм</a:t>
            </a:r>
            <a:r>
              <a:rPr lang="ru-RU" baseline="30000" dirty="0"/>
              <a:t>2</a:t>
            </a:r>
            <a:r>
              <a:rPr lang="ru-RU" dirty="0"/>
              <a:t>. Число оборотов шпинделя в минуту 80... 100, число ходов - 2...3. В завершение операции пружина сбрасывается в масло для закалки.</a:t>
            </a:r>
          </a:p>
          <a:p>
            <a:r>
              <a:rPr lang="ru-RU" b="1" dirty="0"/>
              <a:t>Контроль жесткости.</a:t>
            </a:r>
            <a:r>
              <a:rPr lang="ru-RU" i="1" dirty="0"/>
              <a:t> Жесткость</a:t>
            </a:r>
            <a:r>
              <a:rPr lang="ru-RU" dirty="0"/>
              <a:t> упругих элементов контролируют путем измерения осадки или угла поворота элемента при приложении заданного усилия или момента, соответственно.</a:t>
            </a:r>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60</a:t>
            </a:fld>
            <a:endParaRPr lang="ru-RU"/>
          </a:p>
        </p:txBody>
      </p:sp>
    </p:spTree>
    <p:extLst>
      <p:ext uri="{BB962C8B-B14F-4D97-AF65-F5344CB8AC3E}">
        <p14:creationId xmlns:p14="http://schemas.microsoft.com/office/powerpoint/2010/main" val="3975394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838200"/>
            <a:ext cx="8147248" cy="5615136"/>
          </a:xfrm>
        </p:spPr>
        <p:txBody>
          <a:bodyPr>
            <a:normAutofit/>
          </a:bodyPr>
          <a:lstStyle/>
          <a:p>
            <a:r>
              <a:rPr lang="ru-RU" dirty="0"/>
              <a:t>Наиболее сложная в технологическом отношении корпус­ная деталь автомобиля - это блок цилиндров (рис. 4.1), кото­рый на операциях изготовления собирается с крышками ко­ренных подшипников и картером сцепления. Наиболее сложная в технологическом отношении корпус­ная деталь автомобиля - это блок цилиндров (рис. 4.1), кото­рый на операциях изготовления собирается с крышками ко­ренных подшипников и картером сцепления. </a:t>
            </a:r>
            <a:r>
              <a:rPr lang="ru-RU" dirty="0" smtClean="0"/>
              <a:t>Эта </a:t>
            </a:r>
            <a:r>
              <a:rPr lang="ru-RU" dirty="0"/>
              <a:t>сборочная единица не разукомплектовывается при эксплуатации и ремонте.</a:t>
            </a:r>
          </a:p>
        </p:txBody>
      </p:sp>
      <p:sp>
        <p:nvSpPr>
          <p:cNvPr id="4" name="Номер слайда 3"/>
          <p:cNvSpPr>
            <a:spLocks noGrp="1"/>
          </p:cNvSpPr>
          <p:nvPr>
            <p:ph type="sldNum" sz="quarter" idx="11"/>
          </p:nvPr>
        </p:nvSpPr>
        <p:spPr/>
        <p:txBody>
          <a:bodyPr/>
          <a:lstStyle/>
          <a:p>
            <a:fld id="{56FA1BE5-3D63-43AB-B6AA-74DC0F569B4E}" type="slidenum">
              <a:rPr lang="ru-RU" smtClean="0"/>
              <a:t>7</a:t>
            </a:fld>
            <a:endParaRPr lang="ru-RU"/>
          </a:p>
        </p:txBody>
      </p:sp>
    </p:spTree>
    <p:extLst>
      <p:ext uri="{BB962C8B-B14F-4D97-AF65-F5344CB8AC3E}">
        <p14:creationId xmlns:p14="http://schemas.microsoft.com/office/powerpoint/2010/main" val="4058401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1"/>
          </p:nvPr>
        </p:nvSpPr>
        <p:spPr/>
        <p:txBody>
          <a:bodyPr/>
          <a:lstStyle/>
          <a:p>
            <a:fld id="{56FA1BE5-3D63-43AB-B6AA-74DC0F569B4E}" type="slidenum">
              <a:rPr lang="ru-RU" smtClean="0"/>
              <a:t>8</a:t>
            </a:fld>
            <a:endParaRPr lang="ru-RU"/>
          </a:p>
        </p:txBody>
      </p:sp>
      <p:graphicFrame>
        <p:nvGraphicFramePr>
          <p:cNvPr id="7" name="Объект 6"/>
          <p:cNvGraphicFramePr>
            <a:graphicFrameLocks noGrp="1"/>
          </p:cNvGraphicFramePr>
          <p:nvPr>
            <p:ph idx="1"/>
            <p:extLst>
              <p:ext uri="{D42A27DB-BD31-4B8C-83A1-F6EECF244321}">
                <p14:modId xmlns:p14="http://schemas.microsoft.com/office/powerpoint/2010/main" val="3786421249"/>
              </p:ext>
            </p:extLst>
          </p:nvPr>
        </p:nvGraphicFramePr>
        <p:xfrm>
          <a:off x="741763" y="4077072"/>
          <a:ext cx="7768148" cy="2376264"/>
        </p:xfrm>
        <a:graphic>
          <a:graphicData uri="http://schemas.openxmlformats.org/drawingml/2006/table">
            <a:tbl>
              <a:tblPr>
                <a:tableStyleId>{5C22544A-7EE6-4342-B048-85BDC9FD1C3A}</a:tableStyleId>
              </a:tblPr>
              <a:tblGrid>
                <a:gridCol w="7768148"/>
              </a:tblGrid>
              <a:tr h="2376264">
                <a:tc>
                  <a:txBody>
                    <a:bodyPr/>
                    <a:lstStyle/>
                    <a:p>
                      <a:pPr algn="ctr">
                        <a:spcAft>
                          <a:spcPts val="0"/>
                        </a:spcAft>
                      </a:pPr>
                      <a:endParaRPr lang="ru-RU" sz="1400" dirty="0">
                        <a:effectLst/>
                      </a:endParaRPr>
                    </a:p>
                    <a:p>
                      <a:pPr algn="ctr">
                        <a:spcAft>
                          <a:spcPts val="0"/>
                        </a:spcAft>
                      </a:pPr>
                      <a:r>
                        <a:rPr lang="ru-RU" sz="1400" u="none" strike="noStrike" spc="0" dirty="0">
                          <a:effectLst/>
                        </a:rPr>
                        <a:t>Рис. 4.1. Основные повреждения блока цилиндров двухрядного двигателя: 1, 20, 21 - трещины; 2 - износ осей и штифтов; 3 - износ торца подшипника рас­пределительного вала; 4, 8 - предельная </a:t>
                      </a:r>
                      <a:r>
                        <a:rPr lang="ru-RU" sz="1400" u="none" strike="noStrike" spc="0" dirty="0" err="1">
                          <a:effectLst/>
                        </a:rPr>
                        <a:t>несоосность</a:t>
                      </a:r>
                      <a:r>
                        <a:rPr lang="ru-RU" sz="1400" u="none" strike="noStrike" spc="0" dirty="0">
                          <a:effectLst/>
                        </a:rPr>
                        <a:t> отверстий под распредели­тельный вал и коренных опор; 5 - забоины плоских поверхностей; 6 - износ тор­цов крышек коренных опор; 7 - износ отверстий под штифты; 9 - износ боковых поверхностей крышек коренных опор;</a:t>
                      </a:r>
                      <a:r>
                        <a:rPr lang="ru-RU" sz="1400" u="none" strike="noStrike" spc="50" dirty="0">
                          <a:effectLst/>
                        </a:rPr>
                        <a:t> 10 -</a:t>
                      </a:r>
                      <a:r>
                        <a:rPr lang="ru-RU" sz="1400" u="none" strike="noStrike" spc="0" dirty="0">
                          <a:effectLst/>
                        </a:rPr>
                        <a:t> деформация поверхностей отверстий коренных опор; 11 - ослабление посадки оси в блоке; 12 - деформация поверх­ностей отверстий под втулки распределительного вала; 13 - износ отверстий во втулках распределительного вала; 14, 22, 23 - деформация и коррозия поверхно­сти отверстий и торца под гильзу; 15, 17 - повреждения резьбы; 16- износ отвер­стий под толкатели; 18 - деформация плоскости под головку цилиндров;</a:t>
                      </a:r>
                      <a:endParaRPr lang="ru-RU" sz="1400" dirty="0">
                        <a:effectLst/>
                      </a:endParaRPr>
                    </a:p>
                    <a:p>
                      <a:pPr algn="ctr">
                        <a:spcAft>
                          <a:spcPts val="0"/>
                        </a:spcAft>
                      </a:pPr>
                      <a:r>
                        <a:rPr lang="ru-RU" sz="1400" u="none" strike="noStrike" spc="0" dirty="0">
                          <a:effectLst/>
                        </a:rPr>
                        <a:t>19- износ боковых поверхностей под крышки коренных опор</a:t>
                      </a:r>
                      <a:endParaRPr lang="ru-RU" sz="1400" dirty="0">
                        <a:solidFill>
                          <a:srgbClr val="000000"/>
                        </a:solidFill>
                        <a:effectLst/>
                        <a:latin typeface="Arial Unicode MS"/>
                      </a:endParaRPr>
                    </a:p>
                  </a:txBody>
                  <a:tcPr marL="0" marR="0" marT="0" marB="0"/>
                </a:tc>
              </a:tr>
            </a:tbl>
          </a:graphicData>
        </a:graphic>
      </p:graphicFrame>
      <p:pic>
        <p:nvPicPr>
          <p:cNvPr id="1025" name="Рисунок 54" descr="image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80729"/>
            <a:ext cx="7290711" cy="288801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a:spLocks noChangeArrowheads="1"/>
          </p:cNvSpPr>
          <p:nvPr/>
        </p:nvSpPr>
        <p:spPr bwMode="auto">
          <a:xfrm>
            <a:off x="1219200" y="2506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07929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424936" cy="6336704"/>
          </a:xfrm>
        </p:spPr>
        <p:txBody>
          <a:bodyPr>
            <a:normAutofit fontScale="92500" lnSpcReduction="20000"/>
          </a:bodyPr>
          <a:lstStyle/>
          <a:p>
            <a:r>
              <a:rPr lang="ru-RU" b="1" dirty="0"/>
              <a:t>Требования к восстановлению.</a:t>
            </a:r>
            <a:r>
              <a:rPr lang="ru-RU" dirty="0"/>
              <a:t> В корпусных деталях восстанавливают геометрические параметры элементов, проч­ность и </a:t>
            </a:r>
            <a:r>
              <a:rPr lang="ru-RU" dirty="0" err="1"/>
              <a:t>сплошность</a:t>
            </a:r>
            <a:r>
              <a:rPr lang="ru-RU" dirty="0"/>
              <a:t> материала. Точность размеров, формы и расположения стыковых поверхностей и отверстий оказывают решающее влияние на долговечность отремонтированного агрегата. Так, например, показатели блока цилиндров, опреде­ляющие надежность подшипников коленчатого и распредели­тельного валов, имеют такие значения. Допуски на размеры отверстий соответствует 5-6-му квалитету точности. Степени точности (ГОСТ 24643-81) имеют значения: суммарный до­пуск </a:t>
            </a:r>
            <a:r>
              <a:rPr lang="ru-RU" dirty="0" err="1"/>
              <a:t>круглости</a:t>
            </a:r>
            <a:r>
              <a:rPr lang="ru-RU" dirty="0"/>
              <a:t> и профиля продольного сечения отверстий - 6-7-я; параллельность общей оси подшипников распредели­тельного вала относительно крайних отверстий в коренных опорах - 8-9-я, </a:t>
            </a:r>
            <a:r>
              <a:rPr lang="ru-RU" dirty="0" err="1"/>
              <a:t>соосность</a:t>
            </a:r>
            <a:r>
              <a:rPr lang="ru-RU" dirty="0"/>
              <a:t> средней коренной опоры с крайними - 5-6-я. Шероховатость обработанных отверстий</a:t>
            </a:r>
            <a:r>
              <a:rPr lang="ru-RU" i="1" dirty="0"/>
              <a:t> </a:t>
            </a:r>
            <a:r>
              <a:rPr lang="en-US" i="1" dirty="0"/>
              <a:t>-Ra</a:t>
            </a:r>
            <a:r>
              <a:rPr lang="en-US" dirty="0"/>
              <a:t> </a:t>
            </a:r>
            <a:r>
              <a:rPr lang="ru-RU" dirty="0"/>
              <a:t>0,63 мкм.</a:t>
            </a:r>
          </a:p>
          <a:p>
            <a:endParaRPr lang="ru-RU" dirty="0"/>
          </a:p>
        </p:txBody>
      </p:sp>
      <p:sp>
        <p:nvSpPr>
          <p:cNvPr id="4" name="Номер слайда 3"/>
          <p:cNvSpPr>
            <a:spLocks noGrp="1"/>
          </p:cNvSpPr>
          <p:nvPr>
            <p:ph type="sldNum" sz="quarter" idx="11"/>
          </p:nvPr>
        </p:nvSpPr>
        <p:spPr/>
        <p:txBody>
          <a:bodyPr/>
          <a:lstStyle/>
          <a:p>
            <a:fld id="{56FA1BE5-3D63-43AB-B6AA-74DC0F569B4E}" type="slidenum">
              <a:rPr lang="ru-RU" smtClean="0"/>
              <a:t>9</a:t>
            </a:fld>
            <a:endParaRPr lang="ru-RU"/>
          </a:p>
        </p:txBody>
      </p:sp>
    </p:spTree>
    <p:extLst>
      <p:ext uri="{BB962C8B-B14F-4D97-AF65-F5344CB8AC3E}">
        <p14:creationId xmlns:p14="http://schemas.microsoft.com/office/powerpoint/2010/main" val="8781819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Термический</Template>
  <TotalTime>730</TotalTime>
  <Words>5106</Words>
  <Application>Microsoft Office PowerPoint</Application>
  <PresentationFormat>Экран (4:3)</PresentationFormat>
  <Paragraphs>253</Paragraphs>
  <Slides>60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60</vt:i4>
      </vt:variant>
    </vt:vector>
  </HeadingPairs>
  <TitlesOfParts>
    <vt:vector size="61" baseType="lpstr">
      <vt:lpstr>Thermal</vt:lpstr>
      <vt:lpstr>ВОССТАНОВЛЕНИЕ ТИПОВЫХ ДЕТАЛЕЙ Классификация деталей ремонтного фонда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ремонта и сборки автомобилей</dc:title>
  <dc:creator>Лиза</dc:creator>
  <cp:lastModifiedBy>Лиза</cp:lastModifiedBy>
  <cp:revision>24</cp:revision>
  <dcterms:created xsi:type="dcterms:W3CDTF">2013-02-10T13:41:44Z</dcterms:created>
  <dcterms:modified xsi:type="dcterms:W3CDTF">2013-03-03T16:43:09Z</dcterms:modified>
</cp:coreProperties>
</file>