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9"/>
  </p:notesMasterIdLst>
  <p:sldIdLst>
    <p:sldId id="256" r:id="rId2"/>
    <p:sldId id="257" r:id="rId3"/>
    <p:sldId id="258" r:id="rId4"/>
    <p:sldId id="259" r:id="rId5"/>
    <p:sldId id="261" r:id="rId6"/>
    <p:sldId id="262" r:id="rId7"/>
    <p:sldId id="263" r:id="rId8"/>
    <p:sldId id="260"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25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C7CA52-A658-426C-AAB4-07FA7F4EFC8E}" type="datetimeFigureOut">
              <a:rPr lang="ru-RU" smtClean="0"/>
              <a:t>20.05.2013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92BC5-1D2F-475B-AE5B-97435B2CD529}" type="slidenum">
              <a:rPr lang="ru-RU" smtClean="0"/>
              <a:t>‹#›</a:t>
            </a:fld>
            <a:endParaRPr lang="ru-RU"/>
          </a:p>
        </p:txBody>
      </p:sp>
    </p:spTree>
    <p:extLst>
      <p:ext uri="{BB962C8B-B14F-4D97-AF65-F5344CB8AC3E}">
        <p14:creationId xmlns:p14="http://schemas.microsoft.com/office/powerpoint/2010/main" val="2936714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041E93A1-5DAD-4A5F-A974-AC29CB9DA00A}" type="datetime1">
              <a:rPr lang="ru-RU" smtClean="0"/>
              <a:t>20.05.2013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56FA1BE5-3D63-43AB-B6AA-74DC0F569B4E}"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0B3F4AC-7D25-4216-BF47-51F3ED22308A}" type="datetime1">
              <a:rPr lang="ru-RU" smtClean="0"/>
              <a:t>20.05.2013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6F1D60B-8CBB-40F3-B98A-52B3BDB95A7C}" type="datetime1">
              <a:rPr lang="ru-RU" smtClean="0"/>
              <a:t>20.05.2013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E9D11D4-D659-4014-A9E4-6D529B88096A}" type="datetime1">
              <a:rPr lang="ru-RU" smtClean="0"/>
              <a:t>20.05.2013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EFD348A-A29D-44C5-B72E-3C0C954EE4FC}" type="datetime1">
              <a:rPr lang="ru-RU" smtClean="0"/>
              <a:t>20.05.2013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FA1BE5-3D63-43AB-B6AA-74DC0F569B4E}"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D885F19-8D1F-4918-AE71-D4488906C337}" type="datetime1">
              <a:rPr lang="ru-RU" smtClean="0"/>
              <a:t>20.05.2013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23C100A-1E06-4788-910E-06A2248A1D64}" type="datetime1">
              <a:rPr lang="ru-RU" smtClean="0"/>
              <a:t>20.05.2013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FB7F992-DBAF-419F-92A3-CC8A77A978D6}" type="datetime1">
              <a:rPr lang="ru-RU" smtClean="0"/>
              <a:t>20.05.2013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CFC57816-FA04-42A9-8E99-036DA3B3F6E0}" type="datetime1">
              <a:rPr lang="ru-RU" smtClean="0"/>
              <a:t>20.05.2013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6FA1BE5-3D63-43AB-B6AA-74DC0F569B4E}"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C5F7FD5-79D7-4663-A3E7-24FA259FF646}" type="datetime1">
              <a:rPr lang="ru-RU" smtClean="0"/>
              <a:t>20.05.2013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DBFF8D64-18E5-4500-B035-171107BAFA38}" type="datetime1">
              <a:rPr lang="ru-RU" smtClean="0"/>
              <a:t>20.05.2013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6FA1BE5-3D63-43AB-B6AA-74DC0F569B4E}"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F208702-E2EF-4463-8EE5-847CDDF81877}" type="datetime1">
              <a:rPr lang="ru-RU" smtClean="0"/>
              <a:t>20.05.2013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6FA1BE5-3D63-43AB-B6AA-74DC0F569B4E}"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effectLst/>
              </a:rPr>
              <a:t>Сборка агрегатов</a:t>
            </a:r>
            <a:br>
              <a:rPr lang="ru-RU" dirty="0">
                <a:effectLst/>
              </a:rPr>
            </a:br>
            <a:endParaRPr lang="ru-RU" dirty="0"/>
          </a:p>
        </p:txBody>
      </p:sp>
      <p:sp>
        <p:nvSpPr>
          <p:cNvPr id="3" name="Подзаголовок 2"/>
          <p:cNvSpPr>
            <a:spLocks noGrp="1"/>
          </p:cNvSpPr>
          <p:nvPr>
            <p:ph type="subTitle" idx="1"/>
          </p:nvPr>
        </p:nvSpPr>
        <p:spPr/>
        <p:txBody>
          <a:bodyPr/>
          <a:lstStyle/>
          <a:p>
            <a:endParaRPr lang="ru-RU"/>
          </a:p>
        </p:txBody>
      </p:sp>
      <p:sp>
        <p:nvSpPr>
          <p:cNvPr id="4" name="Номер слайда 3"/>
          <p:cNvSpPr>
            <a:spLocks noGrp="1"/>
          </p:cNvSpPr>
          <p:nvPr>
            <p:ph type="sldNum" sz="quarter" idx="12"/>
          </p:nvPr>
        </p:nvSpPr>
        <p:spPr/>
        <p:txBody>
          <a:bodyPr/>
          <a:lstStyle/>
          <a:p>
            <a:fld id="{56FA1BE5-3D63-43AB-B6AA-74DC0F569B4E}" type="slidenum">
              <a:rPr lang="ru-RU" smtClean="0"/>
              <a:t>1</a:t>
            </a:fld>
            <a:endParaRPr lang="ru-RU"/>
          </a:p>
        </p:txBody>
      </p:sp>
    </p:spTree>
    <p:extLst>
      <p:ext uri="{BB962C8B-B14F-4D97-AF65-F5344CB8AC3E}">
        <p14:creationId xmlns:p14="http://schemas.microsoft.com/office/powerpoint/2010/main" val="1201804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0000" lnSpcReduction="20000"/>
          </a:bodyPr>
          <a:lstStyle/>
          <a:p>
            <a:r>
              <a:rPr lang="ru-RU" dirty="0"/>
              <a:t>Около 15 % резьбовых соединений требуют затяжки нор­мированным моментом, значение которого установлено руко­водством по капитальному ремонту. Это относится к сборке опор с радиальным разъемом, установки головки цилиндров, сборки маховика с коленчатым валом и др.</a:t>
            </a:r>
          </a:p>
          <a:p>
            <a:r>
              <a:rPr lang="ru-RU" dirty="0"/>
              <a:t>При ручной сборке ограничение момента затяжки обеспе­чивает применение специальных ключей, которые бывают предельными или динамометрическими. В предельном ключе связь между рукояткой и шпинделем разрывается при дости­жении необходимого момента затяжки. Динамометрический ключ имеет упругий элемент и прибор (шкалу со стрелкой), значения момента затяжки читают на приборе.</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10</a:t>
            </a:fld>
            <a:endParaRPr lang="ru-RU"/>
          </a:p>
        </p:txBody>
      </p:sp>
    </p:spTree>
    <p:extLst>
      <p:ext uri="{BB962C8B-B14F-4D97-AF65-F5344CB8AC3E}">
        <p14:creationId xmlns:p14="http://schemas.microsoft.com/office/powerpoint/2010/main" val="16792357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b="1" dirty="0"/>
              <a:t>Особенности сборки шпилечного соединения.</a:t>
            </a:r>
            <a:r>
              <a:rPr lang="ru-RU" dirty="0"/>
              <a:t> Непод­вижность шпильки, ввинченной в корпус, достигают натягом, создаваемым одним из трех способов: коническим сбегом резьбы, упорным буртом или тугой резьбой (с натягом по среднему диаметру). Наибольшее применение получил третий способ. Шпилечный ключ при сборке взаимодействует с резь­бой детали и ее торцом или с ее гладкой цилиндрической частью.</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11</a:t>
            </a:fld>
            <a:endParaRPr lang="ru-RU"/>
          </a:p>
        </p:txBody>
      </p:sp>
    </p:spTree>
    <p:extLst>
      <p:ext uri="{BB962C8B-B14F-4D97-AF65-F5344CB8AC3E}">
        <p14:creationId xmlns:p14="http://schemas.microsoft.com/office/powerpoint/2010/main" val="1411689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332656"/>
            <a:ext cx="7818072" cy="5915744"/>
          </a:xfrm>
        </p:spPr>
        <p:txBody>
          <a:bodyPr>
            <a:normAutofit fontScale="85000" lnSpcReduction="20000"/>
          </a:bodyPr>
          <a:lstStyle/>
          <a:p>
            <a:r>
              <a:rPr lang="ru-RU" b="1" dirty="0"/>
              <a:t>Сборка прессовых соединений</a:t>
            </a:r>
            <a:r>
              <a:rPr lang="ru-RU" dirty="0"/>
              <a:t> бывает</a:t>
            </a:r>
            <a:r>
              <a:rPr lang="ru-RU" i="1" dirty="0"/>
              <a:t> продольно-</a:t>
            </a:r>
            <a:r>
              <a:rPr lang="ru-RU" dirty="0"/>
              <a:t> или</a:t>
            </a:r>
            <a:r>
              <a:rPr lang="ru-RU" i="1" dirty="0"/>
              <a:t> по- </a:t>
            </a:r>
            <a:r>
              <a:rPr lang="ru-RU" i="1" dirty="0" err="1"/>
              <a:t>перечно</a:t>
            </a:r>
            <a:r>
              <a:rPr lang="ru-RU" i="1" dirty="0"/>
              <a:t>-прессовой.</a:t>
            </a:r>
            <a:r>
              <a:rPr lang="ru-RU" dirty="0"/>
              <a:t> В первом случае сборочное усилие прила­гают вдоль оси образуемого соединения, что вызывает сбо­рочное перемещение в этом направлении. Во втором случае нагревают охватывающую или охлаждают охватываемую де­таль, осевое сборочное перемещение деталей происходит практически без усилия, а радиальное сборочное усилие воз­никает при выравнивании температур деталей. Прочность по­садки при этом в 2,0...2,5 раза выше прочности соединений, полученных без теплового воздействия. Объясняется это тем, что микронеровности при образовании соединений не разру­шаются, а выступы поверхностей упруго взаимодействуют друг с другом.</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12</a:t>
            </a:fld>
            <a:endParaRPr lang="ru-RU"/>
          </a:p>
        </p:txBody>
      </p:sp>
    </p:spTree>
    <p:extLst>
      <p:ext uri="{BB962C8B-B14F-4D97-AF65-F5344CB8AC3E}">
        <p14:creationId xmlns:p14="http://schemas.microsoft.com/office/powerpoint/2010/main" val="2773921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0000" lnSpcReduction="20000"/>
          </a:bodyPr>
          <a:lstStyle/>
          <a:p>
            <a:r>
              <a:rPr lang="ru-RU" b="1" dirty="0"/>
              <a:t>Сборка прессовых соединений</a:t>
            </a:r>
            <a:r>
              <a:rPr lang="ru-RU" dirty="0"/>
              <a:t> бывает</a:t>
            </a:r>
            <a:r>
              <a:rPr lang="ru-RU" i="1" dirty="0"/>
              <a:t> продольно-</a:t>
            </a:r>
            <a:r>
              <a:rPr lang="ru-RU" dirty="0"/>
              <a:t> или</a:t>
            </a:r>
            <a:r>
              <a:rPr lang="ru-RU" i="1" dirty="0"/>
              <a:t> по- </a:t>
            </a:r>
            <a:r>
              <a:rPr lang="ru-RU" i="1" dirty="0" err="1"/>
              <a:t>перечно</a:t>
            </a:r>
            <a:r>
              <a:rPr lang="ru-RU" i="1" dirty="0"/>
              <a:t>-прессовой.</a:t>
            </a:r>
            <a:r>
              <a:rPr lang="ru-RU" dirty="0"/>
              <a:t> В первом случае сборочное усилие прила­гают вдоль оси образуемого соединения, что вызывает сбо­рочное перемещение в этом направлении. Во втором случае нагревают охватывающую или охлаждают охватываемую де­таль, осевое сборочное перемещение деталей происходит практически без усилия, а радиальное сборочное усилие воз­никает при выравнивании температур деталей. Прочность по­садки при этом в 2,0...2,5 раза выше прочности соединений, полученных без теплового воздействия. Объясняется это тем, что микронеровности при образовании соединений не разру­шаются, а выступы поверхностей упруго взаимодействуют друг с другом.</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13</a:t>
            </a:fld>
            <a:endParaRPr lang="ru-RU"/>
          </a:p>
        </p:txBody>
      </p:sp>
    </p:spTree>
    <p:extLst>
      <p:ext uri="{BB962C8B-B14F-4D97-AF65-F5344CB8AC3E}">
        <p14:creationId xmlns:p14="http://schemas.microsoft.com/office/powerpoint/2010/main" val="29467070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a:bodyPr>
          <a:lstStyle/>
          <a:p>
            <a:r>
              <a:rPr lang="ru-RU" dirty="0"/>
              <a:t>Седла клапанов и подобные им детали можно охлаждать при сборке в твердой углекислоте (-78,5 °С) или жидком азоте (-195,8 °С) в сосуде </a:t>
            </a:r>
            <a:r>
              <a:rPr lang="ru-RU" dirty="0" err="1"/>
              <a:t>Дьюара</a:t>
            </a:r>
            <a:r>
              <a:rPr lang="ru-RU" dirty="0"/>
              <a:t>.</a:t>
            </a:r>
          </a:p>
          <a:p>
            <a:r>
              <a:rPr lang="ru-RU" dirty="0"/>
              <a:t>В качестве прессосборочных агрегатов при усилиях сборки до 2,5 кН применяют пневмоприводы с диаметрами цилинд­ров свыше 125 мм, а при больших сборочных усилиях - гид­роприводы с диаметром цилиндров 63... 125 мм.</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14</a:t>
            </a:fld>
            <a:endParaRPr lang="ru-RU"/>
          </a:p>
        </p:txBody>
      </p:sp>
    </p:spTree>
    <p:extLst>
      <p:ext uri="{BB962C8B-B14F-4D97-AF65-F5344CB8AC3E}">
        <p14:creationId xmlns:p14="http://schemas.microsoft.com/office/powerpoint/2010/main" val="3572987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b="1" dirty="0"/>
              <a:t>Сборка узлов с подшипниками качения и скольжения. </a:t>
            </a:r>
            <a:r>
              <a:rPr lang="ru-RU" dirty="0"/>
              <a:t>Подшипник качения перед сборкой промывают в 6 %-ном растворе масла в бензине или в горячих (75...85 °С) водных растворах </a:t>
            </a:r>
            <a:r>
              <a:rPr lang="ru-RU" dirty="0" err="1"/>
              <a:t>триэтаноламина</a:t>
            </a:r>
            <a:r>
              <a:rPr lang="ru-RU" dirty="0"/>
              <a:t>, нитрита натрия и смачивателя ОП-7.</a:t>
            </a:r>
          </a:p>
          <a:p>
            <a:r>
              <a:rPr lang="ru-RU" dirty="0"/>
              <a:t>Наружное кольцо промытого подшипника должно легко и равномерно вращаться, при этом подшипник удерживают за внутреннее кольцо в горизонтальном положении. Затем под­шипник нагревают в масляной ванне в течение 10...20 мин до температуры 60... 100 °С и после этого напрессовывают на вал.</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15</a:t>
            </a:fld>
            <a:endParaRPr lang="ru-RU"/>
          </a:p>
        </p:txBody>
      </p:sp>
    </p:spTree>
    <p:extLst>
      <p:ext uri="{BB962C8B-B14F-4D97-AF65-F5344CB8AC3E}">
        <p14:creationId xmlns:p14="http://schemas.microsoft.com/office/powerpoint/2010/main" val="761406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0000" lnSpcReduction="20000"/>
          </a:bodyPr>
          <a:lstStyle/>
          <a:p>
            <a:r>
              <a:rPr lang="ru-RU" dirty="0"/>
              <a:t>Подшипники напрессовывают с применением оправок. С натягом устанавливают внутреннее кольцо подшипника, если вращается вал, и наружное кольцо, если вращается кор­пус. Сборочное усилие не должно передаваться через тела ка­чения. Осевые силы при установке подшипника прикладыва­ют к тому кольцу, которое при данной операции сопрягается с базовой деталью. Если подшипник одновременно устанавли­вают на вал и в корпус, то усилие прикладывают к торцам обоих колец. Упорный буртик детали и торец кольца в резуль­тате сборки должны соприкасаться. После установки подшип­ника убеждаются в том, что тела качения не защемлены, для этого проворачивают наружную обойму.</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16</a:t>
            </a:fld>
            <a:endParaRPr lang="ru-RU"/>
          </a:p>
        </p:txBody>
      </p:sp>
    </p:spTree>
    <p:extLst>
      <p:ext uri="{BB962C8B-B14F-4D97-AF65-F5344CB8AC3E}">
        <p14:creationId xmlns:p14="http://schemas.microsoft.com/office/powerpoint/2010/main" val="9080063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При сборке конических подшипников добиваются норма­тивного радиального зазора между телами качения и обойма­ми с помощью подбора толщины регулировочных прокладок. Ввиду того, что этот зазор измерить затруднительно, норми­руют момент вращения вала в подшипниках.</a:t>
            </a:r>
          </a:p>
          <a:p>
            <a:r>
              <a:rPr lang="ru-RU" dirty="0"/>
              <a:t>Бронзовые втулки запрессовывают в головки шатунов или рычагов и в таком положении их растачивают. Тонкостенные разъемные подшипники скольжения (вкладыши) двигателей перед сборкой контролируют на предмет выступания стыка из эталонной постели, при этом длина полуокружности вклады­ша должна быть на 0,02...0,03 мм больше соответствующей длины постели. Это выступание необходимо для обеспечения нормативного натяга пары вкладышей в опоре двигателя.</a:t>
            </a:r>
          </a:p>
        </p:txBody>
      </p:sp>
      <p:sp>
        <p:nvSpPr>
          <p:cNvPr id="4" name="Номер слайда 3"/>
          <p:cNvSpPr>
            <a:spLocks noGrp="1"/>
          </p:cNvSpPr>
          <p:nvPr>
            <p:ph type="sldNum" sz="quarter" idx="12"/>
          </p:nvPr>
        </p:nvSpPr>
        <p:spPr/>
        <p:txBody>
          <a:bodyPr/>
          <a:lstStyle/>
          <a:p>
            <a:fld id="{56FA1BE5-3D63-43AB-B6AA-74DC0F569B4E}" type="slidenum">
              <a:rPr lang="ru-RU" smtClean="0"/>
              <a:t>17</a:t>
            </a:fld>
            <a:endParaRPr lang="ru-RU"/>
          </a:p>
        </p:txBody>
      </p:sp>
    </p:spTree>
    <p:extLst>
      <p:ext uri="{BB962C8B-B14F-4D97-AF65-F5344CB8AC3E}">
        <p14:creationId xmlns:p14="http://schemas.microsoft.com/office/powerpoint/2010/main" val="24704923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10000"/>
          </a:bodyPr>
          <a:lstStyle/>
          <a:p>
            <a:r>
              <a:rPr lang="ru-RU" b="1" dirty="0"/>
              <a:t>Сборка шпоночных и шлицевых соединений.</a:t>
            </a:r>
            <a:r>
              <a:rPr lang="ru-RU" dirty="0"/>
              <a:t> Призмати­ческие и сегментные шпонки входят в паз вала с натягом, а в паз ступицы - по переходной посадке. При сборке следят за полной посадкой шпонки в пазу и параллельностью осей шпонки и паза в ступице. Неподвижные шпоночные и шлице- вые соединения проверяют на биение охватывающей детали относительно охватываемой по ободу и торцу, а в подвижных соединениях контролируют зазор.</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18</a:t>
            </a:fld>
            <a:endParaRPr lang="ru-RU"/>
          </a:p>
        </p:txBody>
      </p:sp>
    </p:spTree>
    <p:extLst>
      <p:ext uri="{BB962C8B-B14F-4D97-AF65-F5344CB8AC3E}">
        <p14:creationId xmlns:p14="http://schemas.microsoft.com/office/powerpoint/2010/main" val="3839330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62500" lnSpcReduction="20000"/>
          </a:bodyPr>
          <a:lstStyle/>
          <a:p>
            <a:r>
              <a:rPr lang="ru-RU" b="1" dirty="0"/>
              <a:t>Сборка зубчатых передач.</a:t>
            </a:r>
            <a:r>
              <a:rPr lang="ru-RU" dirty="0"/>
              <a:t> Надежность зубчатых передач обусловлена показателями кинематической точности, плавно­сти работы, контакта зубьев и бокового зазора.</a:t>
            </a:r>
          </a:p>
          <a:p>
            <a:r>
              <a:rPr lang="ru-RU" dirty="0"/>
              <a:t/>
            </a:r>
            <a:br>
              <a:rPr lang="ru-RU" dirty="0"/>
            </a:br>
            <a:r>
              <a:rPr lang="ru-RU" dirty="0"/>
              <a:t>Сборка цилиндрических зубчатых передач включает их установку на валы и установку сборочных единиц в корпус. При сборке конических зубчатых передач, кроме того, доби­ваются совпадения вершин делительных конусов колес, а при сборке червячных передач необходимо, чтобы средняя плос­кость колеса совпадала с осью червяка. Совпадение указанных элементов контролируют по пятну контакта зубьев. Правиль­ного относительного положения деталей достигают с помо­щью регулировочных прокладок между крышками подшип­ников и корпусом.</a:t>
            </a:r>
          </a:p>
          <a:p>
            <a:r>
              <a:rPr lang="ru-RU" dirty="0"/>
              <a:t>Незначительные погрешности взаимного положения зубча­тых колес гипоидных конических передач резко сокращает их срок службы. Для подбора колес и регулировки их располо­жения применяют приспособления.</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19</a:t>
            </a:fld>
            <a:endParaRPr lang="ru-RU"/>
          </a:p>
        </p:txBody>
      </p:sp>
    </p:spTree>
    <p:extLst>
      <p:ext uri="{BB962C8B-B14F-4D97-AF65-F5344CB8AC3E}">
        <p14:creationId xmlns:p14="http://schemas.microsoft.com/office/powerpoint/2010/main" val="1131995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332656"/>
            <a:ext cx="7704856" cy="6525344"/>
          </a:xfrm>
        </p:spPr>
        <p:txBody>
          <a:bodyPr>
            <a:normAutofit fontScale="70000" lnSpcReduction="20000"/>
          </a:bodyPr>
          <a:lstStyle/>
          <a:p>
            <a:r>
              <a:rPr lang="ru-RU" b="1" i="1" dirty="0"/>
              <a:t>Сборка -</a:t>
            </a:r>
            <a:r>
              <a:rPr lang="ru-RU" dirty="0"/>
              <a:t> это последовательная установка составных час­тей изделий, образование разъемных и неразъемных соедине­ний с достижением нормативных параметров точности. Основные</a:t>
            </a:r>
            <a:r>
              <a:rPr lang="ru-RU" b="1" i="1" dirty="0"/>
              <a:t> сборочные переходы</a:t>
            </a:r>
            <a:r>
              <a:rPr lang="ru-RU" dirty="0"/>
              <a:t>: подача и ориентирование де­талей, силовое замыкание соединений и межпозиционное пе­ремещение (рис. 6.8). Силовому замыканию подлежат резьбо­вые и прессовые соединения. При сборке агрегатов вначале собирают их узлы, а затем из узлов - сами агрегаты.</a:t>
            </a:r>
          </a:p>
          <a:p>
            <a:r>
              <a:rPr lang="ru-RU" i="1" dirty="0"/>
              <a:t>Точность сборки</a:t>
            </a:r>
            <a:r>
              <a:rPr lang="ru-RU" dirty="0"/>
              <a:t> определяется степенью совпадения мате­риальных осей, контактирующих поверхностей или иных эле­ментов соединяемых деталей с положением их идеальных образов, установленных технической документацией. Основ­ные </a:t>
            </a:r>
            <a:r>
              <a:rPr lang="ru-RU" dirty="0" err="1"/>
              <a:t>точностные</a:t>
            </a:r>
            <a:r>
              <a:rPr lang="ru-RU" dirty="0"/>
              <a:t> параметры: замыкающие размеры (линейные и угловые), моменты и усилия смыкания резьбовых и </a:t>
            </a:r>
            <a:r>
              <a:rPr lang="ru-RU" dirty="0" smtClean="0"/>
              <a:t>прессовых </a:t>
            </a:r>
            <a:r>
              <a:rPr lang="ru-RU" dirty="0"/>
              <a:t>соединений. Точность зазоров и натягов в соединениях, а так­же пространственного положения поверхностей деталей зави­сит от точности составляющих элементов.</a:t>
            </a:r>
          </a:p>
          <a:p>
            <a:endParaRPr lang="ru-RU" dirty="0"/>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a:t>
            </a:fld>
            <a:endParaRPr lang="ru-RU"/>
          </a:p>
        </p:txBody>
      </p:sp>
    </p:spTree>
    <p:extLst>
      <p:ext uri="{BB962C8B-B14F-4D97-AF65-F5344CB8AC3E}">
        <p14:creationId xmlns:p14="http://schemas.microsoft.com/office/powerpoint/2010/main" val="5128349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b="1" dirty="0"/>
              <a:t>Уплотнение стыков деталей</a:t>
            </a:r>
            <a:r>
              <a:rPr lang="ru-RU" dirty="0"/>
              <a:t> выполняют герметиками и прокладками.</a:t>
            </a:r>
          </a:p>
          <a:p>
            <a:r>
              <a:rPr lang="ru-RU" dirty="0"/>
              <a:t>Невысыхающие герметики УН-01 и У-20 выпускают на ос­нове полиизобутилена, а герметики 14НГ-1 и 14НГ-2 - эти- </a:t>
            </a:r>
            <a:r>
              <a:rPr lang="ru-RU" dirty="0" err="1"/>
              <a:t>ленпропиленового</a:t>
            </a:r>
            <a:r>
              <a:rPr lang="ru-RU" dirty="0"/>
              <a:t> каучука. Материал У-20 применяют для герметизации резьбы, заклепочных соединений, резины со стеклом, соединений типа «водяной патрубок - впускная тру­ба» и «корпус водяного насоса - крышка». Материал УН-25 повышает </a:t>
            </a:r>
            <a:r>
              <a:rPr lang="ru-RU" dirty="0" err="1"/>
              <a:t>маслостойкость</a:t>
            </a:r>
            <a:r>
              <a:rPr lang="ru-RU" dirty="0"/>
              <a:t> прокладок. Уплотняющие материалы обладают </a:t>
            </a:r>
            <a:r>
              <a:rPr lang="ru-RU" dirty="0" err="1"/>
              <a:t>противошумными</a:t>
            </a:r>
            <a:r>
              <a:rPr lang="ru-RU" dirty="0"/>
              <a:t> и антикоррозионными свойствами.</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20</a:t>
            </a:fld>
            <a:endParaRPr lang="ru-RU"/>
          </a:p>
        </p:txBody>
      </p:sp>
    </p:spTree>
    <p:extLst>
      <p:ext uri="{BB962C8B-B14F-4D97-AF65-F5344CB8AC3E}">
        <p14:creationId xmlns:p14="http://schemas.microsoft.com/office/powerpoint/2010/main" val="1093954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62500" lnSpcReduction="20000"/>
          </a:bodyPr>
          <a:lstStyle/>
          <a:p>
            <a:r>
              <a:rPr lang="ru-RU" dirty="0" err="1"/>
              <a:t>Эластосил</a:t>
            </a:r>
            <a:r>
              <a:rPr lang="ru-RU" dirty="0"/>
              <a:t> 137-83 вулканизируется при контакте с влагой воздуха с образованием </a:t>
            </a:r>
            <a:r>
              <a:rPr lang="ru-RU" dirty="0" err="1"/>
              <a:t>резиноподобного</a:t>
            </a:r>
            <a:r>
              <a:rPr lang="ru-RU" dirty="0"/>
              <a:t> материала (отрезок рабочей температуры -60... +30°С). Средство применяют для неподвижных соединений, работающих в водяной, воздушной и масляной средах.</a:t>
            </a:r>
          </a:p>
          <a:p>
            <a:r>
              <a:rPr lang="ru-RU" dirty="0"/>
              <a:t>Посадку гильз в блоке цилиндров уплотняют силиконовым </a:t>
            </a:r>
            <a:r>
              <a:rPr lang="ru-RU" dirty="0" err="1"/>
              <a:t>герметиком</a:t>
            </a:r>
            <a:r>
              <a:rPr lang="ru-RU" dirty="0"/>
              <a:t> </a:t>
            </a:r>
            <a:r>
              <a:rPr lang="en-US" dirty="0"/>
              <a:t>KJIT</a:t>
            </a:r>
            <a:r>
              <a:rPr lang="ru-RU" dirty="0"/>
              <a:t>-ЗОБ. Применение эластомера ГЭН-150 пер­спективно для восстановления натягов и герметизации соеди­нений.</a:t>
            </a:r>
          </a:p>
          <a:p>
            <a:r>
              <a:rPr lang="ru-RU" dirty="0"/>
              <a:t>Для уплотнения стыков в узлах машин служит новый вид герметизирующего материала -</a:t>
            </a:r>
            <a:r>
              <a:rPr lang="ru-RU" i="1" dirty="0"/>
              <a:t> жидкие уплотняющие про­кладки.</a:t>
            </a:r>
            <a:r>
              <a:rPr lang="ru-RU" dirty="0"/>
              <a:t> Прокладки ГИПК (Государственного института поли­мерных клеев) не прикипают к уплотняемым соединениям, а после разборки узлов легко удаляются с поверхности разъема. Прокладка ГИПК-242, например, предназначена для гермети­зации неподвижных соединений стыков деталей, работающих в водяной, пароводяной и воздушной средах.</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21</a:t>
            </a:fld>
            <a:endParaRPr lang="ru-RU"/>
          </a:p>
        </p:txBody>
      </p:sp>
    </p:spTree>
    <p:extLst>
      <p:ext uri="{BB962C8B-B14F-4D97-AF65-F5344CB8AC3E}">
        <p14:creationId xmlns:p14="http://schemas.microsoft.com/office/powerpoint/2010/main" val="25429698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188640"/>
            <a:ext cx="7632848" cy="6669360"/>
          </a:xfrm>
        </p:spPr>
        <p:txBody>
          <a:bodyPr>
            <a:normAutofit fontScale="55000" lnSpcReduction="20000"/>
          </a:bodyPr>
          <a:lstStyle/>
          <a:p>
            <a:r>
              <a:rPr lang="ru-RU" i="1" dirty="0"/>
              <a:t>Клеи</a:t>
            </a:r>
            <a:r>
              <a:rPr lang="ru-RU" dirty="0"/>
              <a:t> применяют для склеивания металлов, как между со­бой, так и с другими материалами. Клеевой слой является изо­лирующей прокладкой, поэтому склеивание металлов с раз­личными электродными потенциалами не вызывает возникно­вения очагов контактной коррозии.</a:t>
            </a:r>
          </a:p>
          <a:p>
            <a:r>
              <a:rPr lang="ru-RU" dirty="0"/>
              <a:t>При ремонте автомобилей широко применяют следующие клеи:</a:t>
            </a:r>
          </a:p>
          <a:p>
            <a:pPr lvl="0"/>
            <a:r>
              <a:rPr lang="ru-RU" dirty="0"/>
              <a:t>фенольно-поливинилацетальные (БФ-2, БФ-4, ВС-ЮТ, ВС-350);</a:t>
            </a:r>
          </a:p>
          <a:p>
            <a:pPr lvl="0"/>
            <a:r>
              <a:rPr lang="ru-RU" dirty="0"/>
              <a:t>фенольно-каучуковые (ВК-3, ВК-4, ВК-13);</a:t>
            </a:r>
          </a:p>
          <a:p>
            <a:pPr lvl="0"/>
            <a:r>
              <a:rPr lang="ru-RU" dirty="0"/>
              <a:t>кремнийорганические (ВК-2, ВК-8);</a:t>
            </a:r>
          </a:p>
          <a:p>
            <a:pPr lvl="0"/>
            <a:r>
              <a:rPr lang="ru-RU" dirty="0"/>
              <a:t>эпоксидные (ВК-32ЭМ, ВК-1, ВК-1МС, К-153);</a:t>
            </a:r>
          </a:p>
          <a:p>
            <a:pPr lvl="0"/>
            <a:r>
              <a:rPr lang="ru-RU" dirty="0"/>
              <a:t>полиуретановые (ПУ-2, ВК-5);</a:t>
            </a:r>
          </a:p>
          <a:p>
            <a:pPr lvl="0"/>
            <a:r>
              <a:rPr lang="ru-RU" dirty="0" err="1"/>
              <a:t>фенольноформальдегидный</a:t>
            </a:r>
            <a:r>
              <a:rPr lang="ru-RU" dirty="0"/>
              <a:t> (ВИАМ-БЗ);</a:t>
            </a:r>
          </a:p>
          <a:p>
            <a:pPr lvl="0"/>
            <a:r>
              <a:rPr lang="ru-RU" dirty="0"/>
              <a:t>клей на основе </a:t>
            </a:r>
            <a:r>
              <a:rPr lang="ru-RU" dirty="0" err="1"/>
              <a:t>наиритового</a:t>
            </a:r>
            <a:r>
              <a:rPr lang="ru-RU" dirty="0"/>
              <a:t> каучука и фенольной смолы (88НП).</a:t>
            </a:r>
          </a:p>
          <a:p>
            <a:r>
              <a:rPr lang="ru-RU" dirty="0"/>
              <a:t>Клеи выпускают в виде готовых материалов или в виде компонентов, смешиваемых перед употреблением. Процесс склеивания деталей включает следующие операции:</a:t>
            </a:r>
          </a:p>
          <a:p>
            <a:pPr lvl="0"/>
            <a:r>
              <a:rPr lang="ru-RU" dirty="0"/>
              <a:t>подготовку склеиваемых поверхностей (зачистку, обез­жиривание и придание им шероховатости);</a:t>
            </a:r>
          </a:p>
          <a:p>
            <a:pPr lvl="0"/>
            <a:r>
              <a:rPr lang="ru-RU" dirty="0"/>
              <a:t>нанесение клея в 2-3 слоя с сушкой каждого из них;</a:t>
            </a:r>
          </a:p>
          <a:p>
            <a:pPr lvl="0"/>
            <a:r>
              <a:rPr lang="ru-RU" dirty="0"/>
              <a:t>соединение склеиваемых поверхностей;</a:t>
            </a:r>
          </a:p>
          <a:p>
            <a:pPr lvl="0"/>
            <a:r>
              <a:rPr lang="ru-RU" dirty="0"/>
              <a:t>выдержку под давлением;</a:t>
            </a:r>
          </a:p>
          <a:p>
            <a:pPr lvl="0"/>
            <a:r>
              <a:rPr lang="ru-RU" dirty="0"/>
              <a:t>выдержку вне пресса;</a:t>
            </a:r>
          </a:p>
          <a:p>
            <a:pPr lvl="0"/>
            <a:r>
              <a:rPr lang="ru-RU" dirty="0"/>
              <a:t>проверку качества.</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22</a:t>
            </a:fld>
            <a:endParaRPr lang="ru-RU"/>
          </a:p>
        </p:txBody>
      </p:sp>
    </p:spTree>
    <p:extLst>
      <p:ext uri="{BB962C8B-B14F-4D97-AF65-F5344CB8AC3E}">
        <p14:creationId xmlns:p14="http://schemas.microsoft.com/office/powerpoint/2010/main" val="3619500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0000" lnSpcReduction="20000"/>
          </a:bodyPr>
          <a:lstStyle/>
          <a:p>
            <a:r>
              <a:rPr lang="ru-RU" b="1" dirty="0"/>
              <a:t>Организация сборки.</a:t>
            </a:r>
            <a:r>
              <a:rPr lang="ru-RU" dirty="0"/>
              <a:t> Объектом общей сборки является агрегат в целом (двигатель, коробка передач, ведущий или управляемый мосты, ТНВД и др.), а объектом узловой сборки - составная часть агрегата. Узловую сборку ведут на специали­зированных стендах.</a:t>
            </a:r>
          </a:p>
          <a:p>
            <a:r>
              <a:rPr lang="ru-RU" dirty="0"/>
              <a:t>В качестве примера на рис. 6.11 приведен стенд для узловой сборки коленчатого вала с маховиком и сцеплением. На нем также измеряют торцовое биение рабочей поверхности установленного маховика. Стенд включает: корпус 7, шарнир- но соединенную с ним поворотную раму б и </a:t>
            </a:r>
            <a:r>
              <a:rPr lang="ru-RU" dirty="0" err="1"/>
              <a:t>пневмоцилиндр</a:t>
            </a:r>
            <a:r>
              <a:rPr lang="ru-RU" dirty="0"/>
              <a:t> 2. На поворотной раме установлены призмы</a:t>
            </a:r>
            <a:r>
              <a:rPr lang="ru-RU" b="1" i="1" dirty="0"/>
              <a:t> 8</a:t>
            </a:r>
            <a:r>
              <a:rPr lang="ru-RU" dirty="0"/>
              <a:t> для базирова­ния детали, пневмоцилиндры 7 с рычагами 10 для закрепления ее, захват</a:t>
            </a:r>
            <a:r>
              <a:rPr lang="ru-RU" i="1" dirty="0"/>
              <a:t> 9</a:t>
            </a:r>
            <a:r>
              <a:rPr lang="ru-RU" dirty="0"/>
              <a:t> и индикаторная головка</a:t>
            </a:r>
            <a:r>
              <a:rPr lang="ru-RU" i="1" dirty="0"/>
              <a:t> 3</a:t>
            </a:r>
            <a:r>
              <a:rPr lang="ru-RU" dirty="0"/>
              <a:t> на стойке</a:t>
            </a:r>
            <a:r>
              <a:rPr lang="ru-RU" i="1" dirty="0"/>
              <a:t> 4.</a:t>
            </a:r>
            <a:endParaRPr lang="ru-RU" dirty="0"/>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23</a:t>
            </a:fld>
            <a:endParaRPr lang="ru-RU"/>
          </a:p>
        </p:txBody>
      </p:sp>
    </p:spTree>
    <p:extLst>
      <p:ext uri="{BB962C8B-B14F-4D97-AF65-F5344CB8AC3E}">
        <p14:creationId xmlns:p14="http://schemas.microsoft.com/office/powerpoint/2010/main" val="14846882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2369636262"/>
              </p:ext>
            </p:extLst>
          </p:nvPr>
        </p:nvGraphicFramePr>
        <p:xfrm>
          <a:off x="1401419" y="6309320"/>
          <a:ext cx="7499350" cy="400939"/>
        </p:xfrm>
        <a:graphic>
          <a:graphicData uri="http://schemas.openxmlformats.org/drawingml/2006/table">
            <a:tbl>
              <a:tblPr>
                <a:tableStyleId>{5C22544A-7EE6-4342-B048-85BDC9FD1C3A}</a:tableStyleId>
              </a:tblPr>
              <a:tblGrid>
                <a:gridCol w="7499350"/>
              </a:tblGrid>
              <a:tr h="0">
                <a:tc>
                  <a:txBody>
                    <a:bodyPr/>
                    <a:lstStyle/>
                    <a:p>
                      <a:pPr algn="ctr">
                        <a:spcAft>
                          <a:spcPts val="0"/>
                        </a:spcAft>
                      </a:pPr>
                      <a:endParaRPr lang="ru-RU" sz="1600" dirty="0">
                        <a:effectLst/>
                      </a:endParaRPr>
                    </a:p>
                    <a:p>
                      <a:pPr algn="ctr">
                        <a:lnSpc>
                          <a:spcPts val="1050"/>
                        </a:lnSpc>
                        <a:spcAft>
                          <a:spcPts val="0"/>
                        </a:spcAft>
                      </a:pPr>
                      <a:r>
                        <a:rPr lang="ru-RU" sz="1600" dirty="0">
                          <a:effectLst/>
                        </a:rPr>
                        <a:t>5 - рукоятка; 6 - поворотная рама; 8 - призма; 9 - захват; 10 - рычаг</a:t>
                      </a:r>
                      <a:endParaRPr lang="ru-RU" sz="1600" dirty="0">
                        <a:effectLst/>
                        <a:latin typeface="Times New Roman"/>
                        <a:ea typeface="Times New Roman"/>
                      </a:endParaRPr>
                    </a:p>
                  </a:txBody>
                  <a:tcPr marL="0" marR="0" marT="0" marB="0"/>
                </a:tc>
              </a:tr>
            </a:tbl>
          </a:graphicData>
        </a:graphic>
      </p:graphicFrame>
      <p:sp>
        <p:nvSpPr>
          <p:cNvPr id="4" name="Номер слайда 3"/>
          <p:cNvSpPr>
            <a:spLocks noGrp="1"/>
          </p:cNvSpPr>
          <p:nvPr>
            <p:ph type="sldNum" sz="quarter" idx="12"/>
          </p:nvPr>
        </p:nvSpPr>
        <p:spPr/>
        <p:txBody>
          <a:bodyPr/>
          <a:lstStyle/>
          <a:p>
            <a:fld id="{56FA1BE5-3D63-43AB-B6AA-74DC0F569B4E}" type="slidenum">
              <a:rPr lang="ru-RU" smtClean="0"/>
              <a:t>24</a:t>
            </a:fld>
            <a:endParaRPr lang="ru-RU"/>
          </a:p>
        </p:txBody>
      </p:sp>
      <p:pic>
        <p:nvPicPr>
          <p:cNvPr id="3073" name="Рисунок 76" descr="image7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1419" y="517122"/>
            <a:ext cx="7161147" cy="559287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a:spLocks noChangeArrowheads="1"/>
          </p:cNvSpPr>
          <p:nvPr/>
        </p:nvSpPr>
        <p:spPr bwMode="auto">
          <a:xfrm>
            <a:off x="1435100" y="3686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162796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Стенд работает следующим образом. В начале цикла инди­каторное устройство занимает вспомогательное положение, а поворотная рама - горизонтальное. Штоки пневмоцилиндров</a:t>
            </a:r>
          </a:p>
          <a:p>
            <a:r>
              <a:rPr lang="ru-RU" dirty="0"/>
              <a:t>втянуты, а захват откинут. На призмах базируют коленчатый вал своими коренными шейками. Захват сцепляют с шатунной шейкой. Деталь закрепляют за счет подачи сжатого воздуха под поршни пневмоцилиндров 7. На фланец коленчатого вала устанавливают маховик и закрепляют его болтами с гайками. Захват препятствует вращению сборочной единицы при за­тяжке гаек. Затем раму с помощью </a:t>
            </a:r>
            <a:r>
              <a:rPr lang="ru-RU" dirty="0" err="1"/>
              <a:t>пневмоцилиндра</a:t>
            </a:r>
            <a:r>
              <a:rPr lang="ru-RU" i="1" dirty="0"/>
              <a:t> 2</a:t>
            </a:r>
            <a:r>
              <a:rPr lang="ru-RU" dirty="0"/>
              <a:t> повора­чивают на 90° в вертикальное положение, а индикаторное приспособление - в основное, при котором измерительный стержень индикаторной головки касается рабочей поверхно­сти маховика. </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25</a:t>
            </a:fld>
            <a:endParaRPr lang="ru-RU"/>
          </a:p>
        </p:txBody>
      </p:sp>
    </p:spTree>
    <p:extLst>
      <p:ext uri="{BB962C8B-B14F-4D97-AF65-F5344CB8AC3E}">
        <p14:creationId xmlns:p14="http://schemas.microsoft.com/office/powerpoint/2010/main" val="24414554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0000" lnSpcReduction="20000"/>
          </a:bodyPr>
          <a:lstStyle/>
          <a:p>
            <a:r>
              <a:rPr lang="ru-RU" dirty="0"/>
              <a:t>Усилия пневмоцилиндров 7 подобраны таким образом, что они не препятствуют вращению сборочной еди­ницы на призмах от руки за маховик в сторону, обратную вращению гаек. При этом торец первой коренной шейки и опорная поверхность призмы касаются друг друга. Биение торца маховика измеряют с помощью индикаторной головки, шатунная шейка при этом освобождается от захвата. Далее индикаторное устройство переводят во вспомогательное по­ложение. На маховик устанавливают ведомый диск сцепления и с помощью центрирующей оправки его ориентируют отно­сительно оси коленчатого вала. Устанавливают остальные части сцепления, а кожух сцепления крепят болтами к махо­вику. Снимают центрирующую оправку, поворотную раму переводят в горизонтальное положение, освобождают рычаги </a:t>
            </a:r>
            <a:r>
              <a:rPr lang="ru-RU" i="1" dirty="0"/>
              <a:t>10</a:t>
            </a:r>
            <a:r>
              <a:rPr lang="ru-RU" dirty="0"/>
              <a:t> и снимают собранное изделие.</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26</a:t>
            </a:fld>
            <a:endParaRPr lang="ru-RU"/>
          </a:p>
        </p:txBody>
      </p:sp>
    </p:spTree>
    <p:extLst>
      <p:ext uri="{BB962C8B-B14F-4D97-AF65-F5344CB8AC3E}">
        <p14:creationId xmlns:p14="http://schemas.microsoft.com/office/powerpoint/2010/main" val="38336116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dirty="0"/>
              <a:t>Общая сборка бывает тупиковой или поточной. Тупиковую общую сборку ведет один сборщик на стенде, поворачивая при необходимости предмет ремонта вокруг вертикальной или горизонтальной оси. При объемах ремонта более 2,5 тыс. агре­гатов в год эффективна поточная сборка, которая предполага­ет специализацию рабочих мест, оснащение их необходимыми средствами, что снижает трудоемкость операций. Наилучшее использование производственной площади обеспечивает вер- </a:t>
            </a:r>
            <a:r>
              <a:rPr lang="ru-RU" dirty="0" err="1"/>
              <a:t>тикально</a:t>
            </a:r>
            <a:r>
              <a:rPr lang="ru-RU" dirty="0"/>
              <a:t>-замкнутый конвейер, холостая ветвь которого про­ходит под полом.</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27</a:t>
            </a:fld>
            <a:endParaRPr lang="ru-RU"/>
          </a:p>
        </p:txBody>
      </p:sp>
    </p:spTree>
    <p:extLst>
      <p:ext uri="{BB962C8B-B14F-4D97-AF65-F5344CB8AC3E}">
        <p14:creationId xmlns:p14="http://schemas.microsoft.com/office/powerpoint/2010/main" val="1479348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2590029124"/>
              </p:ext>
            </p:extLst>
          </p:nvPr>
        </p:nvGraphicFramePr>
        <p:xfrm>
          <a:off x="1043608" y="6237289"/>
          <a:ext cx="7499350" cy="231140"/>
        </p:xfrm>
        <a:graphic>
          <a:graphicData uri="http://schemas.openxmlformats.org/drawingml/2006/table">
            <a:tbl>
              <a:tblPr>
                <a:tableStyleId>{5C22544A-7EE6-4342-B048-85BDC9FD1C3A}</a:tableStyleId>
              </a:tblPr>
              <a:tblGrid>
                <a:gridCol w="7499350"/>
              </a:tblGrid>
              <a:tr h="0">
                <a:tc>
                  <a:txBody>
                    <a:bodyPr/>
                    <a:lstStyle/>
                    <a:p>
                      <a:pPr algn="ctr">
                        <a:lnSpc>
                          <a:spcPts val="750"/>
                        </a:lnSpc>
                        <a:spcAft>
                          <a:spcPts val="0"/>
                        </a:spcAft>
                      </a:pPr>
                      <a:r>
                        <a:rPr lang="ru-RU" sz="750" dirty="0">
                          <a:effectLst/>
                        </a:rPr>
                        <a:t>Детали</a:t>
                      </a:r>
                    </a:p>
                    <a:p>
                      <a:pPr algn="ctr">
                        <a:spcAft>
                          <a:spcPts val="0"/>
                        </a:spcAft>
                      </a:pPr>
                      <a:r>
                        <a:rPr lang="ru-RU" sz="850" u="none" strike="noStrike" spc="0" dirty="0">
                          <a:effectLst/>
                        </a:rPr>
                        <a:t>Рис. 6.9.</a:t>
                      </a:r>
                      <a:r>
                        <a:rPr lang="ru-RU" sz="800" u="none" strike="noStrike" spc="0" dirty="0">
                          <a:effectLst/>
                        </a:rPr>
                        <a:t> Технологическая схема узловой сборки: БД - базовая деталь; Д - комплектующие детали</a:t>
                      </a:r>
                      <a:endParaRPr lang="ru-RU" sz="1200" dirty="0">
                        <a:solidFill>
                          <a:srgbClr val="000000"/>
                        </a:solidFill>
                        <a:effectLst/>
                        <a:latin typeface="Arial Unicode MS"/>
                      </a:endParaRPr>
                    </a:p>
                  </a:txBody>
                  <a:tcPr marL="0" marR="0" marT="0" marB="0"/>
                </a:tc>
              </a:tr>
            </a:tbl>
          </a:graphicData>
        </a:graphic>
      </p:graphicFrame>
      <p:sp>
        <p:nvSpPr>
          <p:cNvPr id="4" name="Номер слайда 3"/>
          <p:cNvSpPr>
            <a:spLocks noGrp="1"/>
          </p:cNvSpPr>
          <p:nvPr>
            <p:ph type="sldNum" sz="quarter" idx="12"/>
          </p:nvPr>
        </p:nvSpPr>
        <p:spPr/>
        <p:txBody>
          <a:bodyPr/>
          <a:lstStyle/>
          <a:p>
            <a:fld id="{56FA1BE5-3D63-43AB-B6AA-74DC0F569B4E}" type="slidenum">
              <a:rPr lang="ru-RU" smtClean="0"/>
              <a:t>3</a:t>
            </a:fld>
            <a:endParaRPr lang="ru-RU"/>
          </a:p>
        </p:txBody>
      </p:sp>
      <p:pic>
        <p:nvPicPr>
          <p:cNvPr id="1025" name="Рисунок 74" descr="image7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5099" y="692697"/>
            <a:ext cx="6240301" cy="554459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a:spLocks noChangeArrowheads="1"/>
          </p:cNvSpPr>
          <p:nvPr/>
        </p:nvSpPr>
        <p:spPr bwMode="auto">
          <a:xfrm>
            <a:off x="1435100" y="3732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60825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35608" y="188640"/>
            <a:ext cx="7384864" cy="6059760"/>
          </a:xfrm>
        </p:spPr>
        <p:txBody>
          <a:bodyPr>
            <a:normAutofit fontScale="77500" lnSpcReduction="20000"/>
          </a:bodyPr>
          <a:lstStyle/>
          <a:p>
            <a:r>
              <a:rPr lang="ru-RU" i="1" dirty="0" smtClean="0"/>
              <a:t>Технологическая </a:t>
            </a:r>
            <a:r>
              <a:rPr lang="ru-RU" i="1" dirty="0"/>
              <a:t>схема сборки</a:t>
            </a:r>
            <a:r>
              <a:rPr lang="ru-RU" dirty="0"/>
              <a:t> представляет собой графи­ческое изображение процесса в виде условных обозначений и последовательности сборки изделия или его составной части. Для составления схемы изделия его делят на узлы первого, второго и других более высоких порядков (или по ступеням вхождения).</a:t>
            </a:r>
          </a:p>
          <a:p>
            <a:r>
              <a:rPr lang="ru-RU" dirty="0"/>
              <a:t>Схемы строят отдельно каждого из узлов изделия (рис. 6.9) и его общей сборки (рис. 6.10). Каждый элемент </a:t>
            </a:r>
            <a:r>
              <a:rPr lang="ru-RU" dirty="0" smtClean="0"/>
              <a:t>изделия </a:t>
            </a:r>
            <a:r>
              <a:rPr lang="ru-RU" dirty="0"/>
              <a:t>условно обозначен на схеме прямоугольником, разделенным на три части. В верхней части прямоугольника указывают на­именование элемента, в левой нижней части - его обозначение (индекс), в правой нижней части - число одноименных эле­ментов. Индексы элементов соответствуют номерам деталей и узлов на чертежах и в спецификациях.</a:t>
            </a:r>
          </a:p>
          <a:p>
            <a:endParaRPr lang="ru-RU" dirty="0"/>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4</a:t>
            </a:fld>
            <a:endParaRPr lang="ru-RU"/>
          </a:p>
        </p:txBody>
      </p:sp>
    </p:spTree>
    <p:extLst>
      <p:ext uri="{BB962C8B-B14F-4D97-AF65-F5344CB8AC3E}">
        <p14:creationId xmlns:p14="http://schemas.microsoft.com/office/powerpoint/2010/main" val="927642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7500" lnSpcReduction="20000"/>
          </a:bodyPr>
          <a:lstStyle/>
          <a:p>
            <a:r>
              <a:rPr lang="ru-RU" dirty="0"/>
              <a:t>Схему сборки начинают с базовой детали (узла) и заканчи­вают готовым изделием (узлом). Между их обозначениями проводят линию, сверху которой показывают присоединяемые детали, снизу - сборочные единицы. Последовательность установки составных частей изделия определяют при решении задачи формирования технологических операций сборки.</a:t>
            </a:r>
          </a:p>
          <a:p>
            <a:r>
              <a:rPr lang="ru-RU" dirty="0"/>
              <a:t>При необходимости на схемах сборки приводят контроль­ные операции и делают дополнительные надписи, опреде­ляющие содержание сборочных и контрольных операций (на­пример: «приварить», «сверлить совместно с...», «отрегулиро­вать зазор...» и др.).</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a:t>
            </a:fld>
            <a:endParaRPr lang="ru-RU"/>
          </a:p>
        </p:txBody>
      </p:sp>
    </p:spTree>
    <p:extLst>
      <p:ext uri="{BB962C8B-B14F-4D97-AF65-F5344CB8AC3E}">
        <p14:creationId xmlns:p14="http://schemas.microsoft.com/office/powerpoint/2010/main" val="147391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a:bodyPr>
          <a:lstStyle/>
          <a:p>
            <a:r>
              <a:rPr lang="ru-RU" b="1" dirty="0"/>
              <a:t>Сборка резьбовых соединений.</a:t>
            </a:r>
            <a:r>
              <a:rPr lang="ru-RU" dirty="0"/>
              <a:t> Резьбовые соединения в автомобилях составляют 15...25</a:t>
            </a:r>
            <a:r>
              <a:rPr lang="ru-RU" i="1" dirty="0"/>
              <a:t> % от</a:t>
            </a:r>
            <a:r>
              <a:rPr lang="ru-RU" dirty="0"/>
              <a:t> общего количества со­единений, а трудоемкость их сборки составляет 25...35 % общей трудоемкости сборки. При сборке резьбового соединения 12... 17 % времени приходится на предварительное ввертыва­ние, 18.. .20 % - на основное вращение и 5.. .8 % - на затяжку.</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6</a:t>
            </a:fld>
            <a:endParaRPr lang="ru-RU"/>
          </a:p>
        </p:txBody>
      </p:sp>
    </p:spTree>
    <p:extLst>
      <p:ext uri="{BB962C8B-B14F-4D97-AF65-F5344CB8AC3E}">
        <p14:creationId xmlns:p14="http://schemas.microsoft.com/office/powerpoint/2010/main" val="3010818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188640"/>
            <a:ext cx="7962088" cy="6059760"/>
          </a:xfrm>
        </p:spPr>
        <p:txBody>
          <a:bodyPr>
            <a:normAutofit fontScale="77500" lnSpcReduction="20000"/>
          </a:bodyPr>
          <a:lstStyle/>
          <a:p>
            <a:r>
              <a:rPr lang="ru-RU" dirty="0"/>
              <a:t>В единичном и мелкосерийном производстве «</a:t>
            </a:r>
            <a:r>
              <a:rPr lang="ru-RU" dirty="0" err="1" smtClean="0"/>
              <a:t>наживление</a:t>
            </a:r>
            <a:r>
              <a:rPr lang="ru-RU" dirty="0"/>
              <a:t>» детали на 2...3 нитки резьбы выполняют вручную, что исключает срыв резьбы и порчу дорогостоящих корпусных деталей. В крупносерийном и массовом производстве эти пе­реходы механизированы или автоматизированы. В последнем случае добиваются совпадения осей соединяемых деталей, затем прикладывают осевое усилие для контакта детали с кромкой отверстия и только после этого сообщают детали вращательное движение со скоростью, обратно пропорцио­нальной диаметру резьбы. В конце сборки соединения выпол­няют его затяжку нормированным моментом вручную или механически. Резьбовые соединения в группе (например, гай­ки головки цилиндров) затягивают в установленной последо­вательности, начиная с центрального соединения и продолжая затяжку следующих соединений, расположенных дальше от центра.</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a:t>
            </a:fld>
            <a:endParaRPr lang="ru-RU"/>
          </a:p>
        </p:txBody>
      </p:sp>
    </p:spTree>
    <p:extLst>
      <p:ext uri="{BB962C8B-B14F-4D97-AF65-F5344CB8AC3E}">
        <p14:creationId xmlns:p14="http://schemas.microsoft.com/office/powerpoint/2010/main" val="2578503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3728071607"/>
              </p:ext>
            </p:extLst>
          </p:nvPr>
        </p:nvGraphicFramePr>
        <p:xfrm>
          <a:off x="1032128" y="3740150"/>
          <a:ext cx="7499350" cy="1345034"/>
        </p:xfrm>
        <a:graphic>
          <a:graphicData uri="http://schemas.openxmlformats.org/drawingml/2006/table">
            <a:tbl>
              <a:tblPr>
                <a:tableStyleId>{5C22544A-7EE6-4342-B048-85BDC9FD1C3A}</a:tableStyleId>
              </a:tblPr>
              <a:tblGrid>
                <a:gridCol w="7499350"/>
              </a:tblGrid>
              <a:tr h="1345034">
                <a:tc>
                  <a:txBody>
                    <a:bodyPr/>
                    <a:lstStyle/>
                    <a:p>
                      <a:pPr algn="ctr">
                        <a:lnSpc>
                          <a:spcPct val="200000"/>
                        </a:lnSpc>
                        <a:spcAft>
                          <a:spcPts val="0"/>
                        </a:spcAft>
                      </a:pPr>
                      <a:r>
                        <a:rPr lang="ru-RU" sz="1400" dirty="0">
                          <a:effectLst/>
                        </a:rPr>
                        <a:t>Детали</a:t>
                      </a:r>
                    </a:p>
                    <a:p>
                      <a:pPr algn="ctr">
                        <a:lnSpc>
                          <a:spcPct val="200000"/>
                        </a:lnSpc>
                        <a:spcAft>
                          <a:spcPts val="0"/>
                        </a:spcAft>
                      </a:pPr>
                      <a:r>
                        <a:rPr lang="ru-RU" sz="1400" u="none" strike="noStrike" spc="0" dirty="0">
                          <a:effectLst/>
                        </a:rPr>
                        <a:t>Рис. 6.10. Технологическая схема общей сборки</a:t>
                      </a:r>
                      <a:endParaRPr lang="ru-RU" sz="1400" dirty="0">
                        <a:solidFill>
                          <a:srgbClr val="000000"/>
                        </a:solidFill>
                        <a:effectLst/>
                        <a:latin typeface="Arial Unicode MS"/>
                      </a:endParaRPr>
                    </a:p>
                  </a:txBody>
                  <a:tcPr marL="0" marR="0" marT="0" marB="0"/>
                </a:tc>
              </a:tr>
            </a:tbl>
          </a:graphicData>
        </a:graphic>
      </p:graphicFrame>
      <p:sp>
        <p:nvSpPr>
          <p:cNvPr id="4" name="Номер слайда 3"/>
          <p:cNvSpPr>
            <a:spLocks noGrp="1"/>
          </p:cNvSpPr>
          <p:nvPr>
            <p:ph type="sldNum" sz="quarter" idx="12"/>
          </p:nvPr>
        </p:nvSpPr>
        <p:spPr/>
        <p:txBody>
          <a:bodyPr/>
          <a:lstStyle/>
          <a:p>
            <a:fld id="{56FA1BE5-3D63-43AB-B6AA-74DC0F569B4E}" type="slidenum">
              <a:rPr lang="ru-RU" smtClean="0"/>
              <a:t>8</a:t>
            </a:fld>
            <a:endParaRPr lang="ru-RU"/>
          </a:p>
        </p:txBody>
      </p:sp>
      <p:pic>
        <p:nvPicPr>
          <p:cNvPr id="2049" name="Рисунок 75" descr="image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764704"/>
            <a:ext cx="7516960" cy="248245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2"/>
          <p:cNvSpPr>
            <a:spLocks noChangeArrowheads="1"/>
          </p:cNvSpPr>
          <p:nvPr/>
        </p:nvSpPr>
        <p:spPr bwMode="auto">
          <a:xfrm>
            <a:off x="1435100" y="3740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48946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260648"/>
            <a:ext cx="7962088" cy="6248400"/>
          </a:xfrm>
        </p:spPr>
        <p:txBody>
          <a:bodyPr>
            <a:normAutofit fontScale="77500" lnSpcReduction="20000"/>
          </a:bodyPr>
          <a:lstStyle/>
          <a:p>
            <a:r>
              <a:rPr lang="ru-RU" dirty="0"/>
              <a:t>В качестве </a:t>
            </a:r>
            <a:r>
              <a:rPr lang="ru-RU" dirty="0" err="1"/>
              <a:t>резьбосборочных</a:t>
            </a:r>
            <a:r>
              <a:rPr lang="ru-RU" dirty="0"/>
              <a:t> средств применяют электри­ческие и пневматические гайковерты, применяемые и при раз­борке (см. раздел 2.1). Электрогайковерты питаются перемен­ным током напряжением 36 В и частотой 200 Гц. Для затяжки резьб с помощью ударно-вращательных импульсов применя­ют механизмы, которые делят на </a:t>
            </a:r>
            <a:r>
              <a:rPr lang="ru-RU" dirty="0" err="1"/>
              <a:t>частоударные</a:t>
            </a:r>
            <a:r>
              <a:rPr lang="ru-RU" dirty="0"/>
              <a:t> (16...40 Гц) и </a:t>
            </a:r>
            <a:r>
              <a:rPr lang="ru-RU" dirty="0" err="1"/>
              <a:t>редкоударные</a:t>
            </a:r>
            <a:r>
              <a:rPr lang="ru-RU" dirty="0"/>
              <a:t> (до 3 Гц). </a:t>
            </a:r>
            <a:r>
              <a:rPr lang="ru-RU" dirty="0" err="1"/>
              <a:t>Редкоударные</a:t>
            </a:r>
            <a:r>
              <a:rPr lang="ru-RU" dirty="0"/>
              <a:t> гайковерты производят затяжку за 4... 15 ударов. При затяжке </a:t>
            </a:r>
            <a:r>
              <a:rPr lang="ru-RU" dirty="0" err="1"/>
              <a:t>частоударными</a:t>
            </a:r>
            <a:r>
              <a:rPr lang="ru-RU" dirty="0"/>
              <a:t> гайко­вертами энергия меняется от удара к удару в течение 100...200 периодов. У </a:t>
            </a:r>
            <a:r>
              <a:rPr lang="ru-RU" dirty="0" err="1"/>
              <a:t>редкоударных</a:t>
            </a:r>
            <a:r>
              <a:rPr lang="ru-RU" dirty="0"/>
              <a:t> инструментов энергия отдельного удара во времени не изменяется. Производительность сборки резьбовых соединений повышают путем применения электро­механических </a:t>
            </a:r>
            <a:r>
              <a:rPr lang="ru-RU" dirty="0" err="1"/>
              <a:t>одношпиндельных</a:t>
            </a:r>
            <a:r>
              <a:rPr lang="ru-RU" dirty="0"/>
              <a:t> гайковертов собственного изготовления на колоннах или многошпиндельных гайковертов.</a:t>
            </a:r>
          </a:p>
        </p:txBody>
      </p:sp>
      <p:sp>
        <p:nvSpPr>
          <p:cNvPr id="4" name="Номер слайда 3"/>
          <p:cNvSpPr>
            <a:spLocks noGrp="1"/>
          </p:cNvSpPr>
          <p:nvPr>
            <p:ph type="sldNum" sz="quarter" idx="12"/>
          </p:nvPr>
        </p:nvSpPr>
        <p:spPr/>
        <p:txBody>
          <a:bodyPr/>
          <a:lstStyle/>
          <a:p>
            <a:fld id="{56FA1BE5-3D63-43AB-B6AA-74DC0F569B4E}" type="slidenum">
              <a:rPr lang="ru-RU" smtClean="0"/>
              <a:t>9</a:t>
            </a:fld>
            <a:endParaRPr lang="ru-RU"/>
          </a:p>
        </p:txBody>
      </p:sp>
    </p:spTree>
    <p:extLst>
      <p:ext uri="{BB962C8B-B14F-4D97-AF65-F5344CB8AC3E}">
        <p14:creationId xmlns:p14="http://schemas.microsoft.com/office/powerpoint/2010/main" val="25659302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971</TotalTime>
  <Words>2260</Words>
  <Application>Microsoft Office PowerPoint</Application>
  <PresentationFormat>Экран (4:3)</PresentationFormat>
  <Paragraphs>89</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Солнцестояние</vt:lpstr>
      <vt:lpstr>Сборка агрегатов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Технология ремонта и сборки автомобилей</dc:title>
  <dc:creator>Лиза</dc:creator>
  <cp:lastModifiedBy>Лиза</cp:lastModifiedBy>
  <cp:revision>44</cp:revision>
  <dcterms:created xsi:type="dcterms:W3CDTF">2013-02-10T13:41:44Z</dcterms:created>
  <dcterms:modified xsi:type="dcterms:W3CDTF">2013-05-20T19:55:50Z</dcterms:modified>
</cp:coreProperties>
</file>