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7CA52-A658-426C-AAB4-07FA7F4EFC8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92BC5-1D2F-475B-AE5B-97435B2CD5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71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8A79-C252-455D-BEB4-2F4FE8948A79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8113-7230-47C2-8C12-2C85D67E83CF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7FD8-1C62-4C07-B50E-D95E06A67103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B277C-4520-4C34-AC0C-996D280B33E0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6A54-7D77-43D4-8AA5-E62E729C67B3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4605-A76E-4C67-995C-24438F5AFA13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00CEF-B8D9-44C1-A784-774D479FD8CD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CB3F0-4D7B-43DC-A902-0F3B61541AE3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394-2720-45AF-9CE2-8E459C0BBFF8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8D9042-3692-4F81-A643-66402E115CB8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DC81-E1DF-4FD4-BD81-AF629C76795B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6FA1BE5-3D63-43AB-B6AA-74DC0F569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923CFFF-AA4D-4626-8511-E0FD67631A2F}" type="datetime1">
              <a:rPr lang="ru-RU" smtClean="0"/>
              <a:pPr/>
              <a:t>06.12.2016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708920"/>
            <a:ext cx="7235981" cy="2809587"/>
          </a:xfrm>
        </p:spPr>
        <p:txBody>
          <a:bodyPr/>
          <a:lstStyle/>
          <a:p>
            <a:r>
              <a:rPr lang="ru-RU" sz="4400" dirty="0" smtClean="0"/>
              <a:t>Основы технологии производства и ремонта автомобилей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Лектор </a:t>
            </a:r>
            <a:r>
              <a:rPr lang="ru-RU" sz="3200" dirty="0" smtClean="0"/>
              <a:t>к.т.н., доцент Марченко Юлианна Викторовна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Объект 4" descr="image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88424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806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4087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Сдерживают рост интенсивности разрушительных процес­сов и уменьшают падение кривой рабочих процессов работы, направленные на предупреждение и своевременное выявления неисправностей. Новые зависимости</a:t>
            </a:r>
            <a:r>
              <a:rPr lang="ru-RU" i="1" dirty="0"/>
              <a:t> </a:t>
            </a:r>
            <a:r>
              <a:rPr lang="en-US" i="1" dirty="0" smtClean="0"/>
              <a:t>f</a:t>
            </a:r>
            <a:r>
              <a:rPr lang="ru-RU" i="1" baseline="-25000" dirty="0" smtClean="0"/>
              <a:t>1</a:t>
            </a:r>
            <a:r>
              <a:rPr lang="ru-RU" i="1" dirty="0" smtClean="0"/>
              <a:t>(</a:t>
            </a:r>
            <a:r>
              <a:rPr lang="en-US" i="1" dirty="0"/>
              <a:t>t</a:t>
            </a:r>
            <a:r>
              <a:rPr lang="ru-RU" i="1" dirty="0"/>
              <a:t>)</a:t>
            </a:r>
            <a:r>
              <a:rPr lang="ru-RU" dirty="0"/>
              <a:t> и</a:t>
            </a:r>
            <a:r>
              <a:rPr lang="ru-RU" i="1" dirty="0"/>
              <a:t> </a:t>
            </a:r>
            <a:r>
              <a:rPr lang="en-US" i="1" dirty="0"/>
              <a:t>f</a:t>
            </a:r>
            <a:r>
              <a:rPr lang="ru-RU" i="1" baseline="-25000" dirty="0"/>
              <a:t>2</a:t>
            </a:r>
            <a:r>
              <a:rPr lang="ru-RU" i="1" dirty="0"/>
              <a:t>(</a:t>
            </a:r>
            <a:r>
              <a:rPr lang="en-US" i="1" dirty="0"/>
              <a:t>t</a:t>
            </a:r>
            <a:r>
              <a:rPr lang="ru-RU" i="1" dirty="0"/>
              <a:t>)</a:t>
            </a:r>
            <a:r>
              <a:rPr lang="ru-RU" dirty="0"/>
              <a:t> в результате выполнения указанных работ показаны сплошными кривыми графика. Разрывы кривых в точках графика</a:t>
            </a:r>
            <a:r>
              <a:rPr lang="ru-RU" i="1" dirty="0"/>
              <a:t> </a:t>
            </a:r>
            <a:r>
              <a:rPr lang="en-US" i="1" dirty="0" smtClean="0"/>
              <a:t>t</a:t>
            </a:r>
            <a:r>
              <a:rPr lang="ru-RU" i="1" baseline="-25000" dirty="0" smtClean="0"/>
              <a:t>1</a:t>
            </a:r>
            <a:r>
              <a:rPr lang="ru-RU" i="1" dirty="0" smtClean="0"/>
              <a:t>, </a:t>
            </a:r>
            <a:r>
              <a:rPr lang="en-US" i="1" dirty="0"/>
              <a:t>t</a:t>
            </a:r>
            <a:r>
              <a:rPr lang="ru-RU" i="1" baseline="-25000" dirty="0"/>
              <a:t>2</a:t>
            </a:r>
            <a:r>
              <a:rPr lang="ru-RU" i="1" dirty="0"/>
              <a:t>, </a:t>
            </a:r>
            <a:r>
              <a:rPr lang="en-US" i="1" dirty="0"/>
              <a:t>... </a:t>
            </a:r>
            <a:r>
              <a:rPr lang="en-US" i="1" dirty="0" err="1"/>
              <a:t>t</a:t>
            </a:r>
            <a:r>
              <a:rPr lang="en-US" i="1" baseline="-25000" dirty="0" err="1"/>
              <a:t>if</a:t>
            </a:r>
            <a:r>
              <a:rPr lang="ru-RU" i="1" dirty="0"/>
              <a:t>..., </a:t>
            </a:r>
            <a:r>
              <a:rPr lang="en-US" i="1" dirty="0" err="1"/>
              <a:t>t</a:t>
            </a:r>
            <a:r>
              <a:rPr lang="en-US" i="1" baseline="-25000" dirty="0" err="1"/>
              <a:t>n</a:t>
            </a:r>
            <a:r>
              <a:rPr lang="ru-RU" i="1" dirty="0" smtClean="0"/>
              <a:t>., </a:t>
            </a:r>
            <a:r>
              <a:rPr lang="en-US" i="1" dirty="0" err="1"/>
              <a:t>t</a:t>
            </a:r>
            <a:r>
              <a:rPr lang="en-US" i="1" baseline="-25000" dirty="0" err="1"/>
              <a:t>n</a:t>
            </a:r>
            <a:r>
              <a:rPr lang="en-US" i="1" baseline="-25000" dirty="0"/>
              <a:t> </a:t>
            </a:r>
            <a:r>
              <a:rPr lang="ru-RU" dirty="0"/>
              <a:t>объясняются скачкообразным изменением интенсивностей обоих процессов за счет ремонтных работ, связанных с заме­ной поврежденных или отказавших частей автомобиля.</a:t>
            </a:r>
          </a:p>
          <a:p>
            <a:r>
              <a:rPr lang="ru-RU" dirty="0"/>
              <a:t>Однако несмотря на принимаемые меры профилактическо­го и ремонтного характера, наступает момент</a:t>
            </a:r>
            <a:r>
              <a:rPr lang="ru-RU" i="1" dirty="0"/>
              <a:t> </a:t>
            </a:r>
            <a:r>
              <a:rPr lang="en-US" i="1" dirty="0" err="1"/>
              <a:t>t</a:t>
            </a:r>
            <a:r>
              <a:rPr lang="en-US" i="1" baseline="-25000" dirty="0" err="1"/>
              <a:t>np</a:t>
            </a:r>
            <a:r>
              <a:rPr lang="ru-RU" i="1" dirty="0"/>
              <a:t>,</a:t>
            </a:r>
            <a:r>
              <a:rPr lang="ru-RU" dirty="0"/>
              <a:t> когда разру­шение начинает превалировать над полезными процессами, что приводит к предельному состоянию автомобиля.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401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820472" cy="61926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Надежность автомобиля.</a:t>
            </a:r>
            <a:r>
              <a:rPr lang="ru-RU" dirty="0"/>
              <a:t> Одно из основных эксплуатаци­онных свойств автомобиля — его</a:t>
            </a:r>
            <a:r>
              <a:rPr lang="ru-RU" i="1" dirty="0"/>
              <a:t> надежность,</a:t>
            </a:r>
            <a:r>
              <a:rPr lang="ru-RU" dirty="0"/>
              <a:t> которая опре­деляется способностью автомобиля выполнять транспортную работу, сохраняя свои показатели в течение требуемой нара­ботки с учетом его применения в установленных режимах и условиях. Надежность автомобиля является функцией безот­казности, ремонтопригодности, сохраняемости и долговечно­сти частей и зависит от его технического уровня и качества изготовления, условий использования, качества технического обслуживания и ремонта.</a:t>
            </a:r>
          </a:p>
          <a:p>
            <a:r>
              <a:rPr lang="ru-RU" i="1" dirty="0"/>
              <a:t>Безотказность -</a:t>
            </a:r>
            <a:r>
              <a:rPr lang="ru-RU" dirty="0"/>
              <a:t> свойство автомобиля сохранять работо­способное состояние в течение некоторого времени или нара­ботки. Безотказность, может быть оценена вероятностью без­отказной работы или средним пробегом автомобиля до отказа.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396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652534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Ремонтопригодность</a:t>
            </a:r>
            <a:r>
              <a:rPr lang="ru-RU" dirty="0"/>
              <a:t> - это приспособленность автомобиля или его частей к поддержанию и восстановлению работоспо­собного состояния путем технического обслуживания или ре­монта.</a:t>
            </a:r>
          </a:p>
          <a:p>
            <a:r>
              <a:rPr lang="ru-RU" i="1" dirty="0" err="1"/>
              <a:t>Сохраняемость</a:t>
            </a:r>
            <a:r>
              <a:rPr lang="ru-RU" i="1" dirty="0"/>
              <a:t> —</a:t>
            </a:r>
            <a:r>
              <a:rPr lang="ru-RU" dirty="0"/>
              <a:t> свойство автомобиля сохранять в задан­ных пределах работоспособное состояние в течение и после хранения и транспортирования.</a:t>
            </a:r>
          </a:p>
          <a:p>
            <a:r>
              <a:rPr lang="ru-RU" i="1" dirty="0"/>
              <a:t>Долговечность —</a:t>
            </a:r>
            <a:r>
              <a:rPr lang="ru-RU" dirty="0"/>
              <a:t> свойство автомобиля сохранять работо­способность до предельного состояния с необходимыми пере­рывами для технического обслуживания и ремонта. Показате­лями долговечности служат ресурс и срок службы. Ресурс - это наработка автомобиля до предельного состояния, а с р о к службы - календарная продолжительность его эксплуата­ции до исчерпания ресурса.</a:t>
            </a:r>
          </a:p>
          <a:p>
            <a:r>
              <a:rPr lang="ru-RU" dirty="0"/>
              <a:t>Ресурс деталей по прочности, как правило, превышает их ресурс по износостойкости и усталостной прочности. Это поло­жение предполагает использование остаточной долговечности деталей путем восстановления их поврежденных элементов.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641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4997152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/>
              <a:t>Система технического обслуживания и ремонта</a:t>
            </a:r>
            <a:r>
              <a:rPr lang="ru-RU" dirty="0"/>
              <a:t> автомо­билей включает здания и сооружения, средства технологиче­ского оснащения (оборудование и оснастку), техническую до­кументацию и исполнителей, которые поддерживают и вос­станавливают качество автомобилей.</a:t>
            </a:r>
          </a:p>
          <a:p>
            <a:pPr algn="just"/>
            <a:r>
              <a:rPr lang="ru-RU" dirty="0"/>
              <a:t>На предприятиях автомобильного транспорта действует система мер по содержанию автомобилей в исправном состоя­нии, которая имеет профилактическую направленность и учи­тывает закономерности изнашивания деталей. Мероприятия этой системы включают в себя два вида воздействий.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4879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626469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Воздействия </a:t>
            </a:r>
            <a:r>
              <a:rPr lang="ru-RU" b="1" dirty="0"/>
              <a:t>первого вида </a:t>
            </a:r>
            <a:r>
              <a:rPr lang="ru-RU" dirty="0"/>
              <a:t>выполняют в плановом порядке, они направлены на уменьшение интенсивности из­нашивания деталей за счет своевременного выявления и пре­дупреждения причин, обусловливающих рост разрушитель­ных процессов. Неисправности выявляют в результате осмот­ра, контроля, проверки действия механизмов и диагностиро­вания, а предупреждают за счет проведения уборочно- моечных, смазочных и крепежно-регулировочных работ. Это множество работ называют</a:t>
            </a:r>
            <a:r>
              <a:rPr lang="ru-RU" b="1" i="1" dirty="0"/>
              <a:t> техническим обслуживанием</a:t>
            </a:r>
            <a:r>
              <a:rPr lang="ru-RU" b="1" dirty="0"/>
              <a:t>, </a:t>
            </a:r>
            <a:r>
              <a:rPr lang="ru-RU" dirty="0"/>
              <a:t>ко­торое направлено на поддержание исправного состояния ав­томобилей при их использовании по назначению, хранении и транспортировании.</a:t>
            </a:r>
          </a:p>
          <a:p>
            <a:pPr algn="just"/>
            <a:r>
              <a:rPr lang="ru-RU" dirty="0"/>
              <a:t>Воздействия </a:t>
            </a:r>
            <a:r>
              <a:rPr lang="ru-RU" b="1" dirty="0"/>
              <a:t>второго вида </a:t>
            </a:r>
            <a:r>
              <a:rPr lang="ru-RU" dirty="0"/>
              <a:t>называют</a:t>
            </a:r>
            <a:r>
              <a:rPr lang="ru-RU" i="1" dirty="0"/>
              <a:t> </a:t>
            </a:r>
            <a:r>
              <a:rPr lang="ru-RU" b="1" i="1" dirty="0"/>
              <a:t>ремонтом</a:t>
            </a:r>
            <a:r>
              <a:rPr lang="ru-RU" dirty="0"/>
              <a:t>, ко­торый необходим для устранения неисправностей автомоби­лей и восстановления их ресурса путем замены изношенных деталей, сборочных единиц или агрегатов. Ремонтные работы, как правило, выполняют по потребности.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9479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64087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В условиях автотранспортного предприятия неисправное или неработоспособное состояние автомобиля превращают в исправное путем технического обслуживания или несложного ремонта. При достижении автомобилем предельного состоя­ния он может быть утилизирован или направлен на авторе­монтное предприятие, из которого он будет выпущен в ис­правном состоянии.</a:t>
            </a:r>
          </a:p>
          <a:p>
            <a:pPr algn="just"/>
            <a:r>
              <a:rPr lang="ru-RU" dirty="0"/>
              <a:t>Главная задача технического обслуживания автомобилей заключается в экономически эффективном продлении времени пребывания их в исправном состоянии за счет уменьшения интенсивности разрушительных процессов, протекающих при использовании.</a:t>
            </a:r>
          </a:p>
          <a:p>
            <a:pPr algn="just"/>
            <a:r>
              <a:rPr lang="ru-RU" dirty="0"/>
              <a:t>Главная задача ремонта автомобилей заключается в эконо­мически эффективном восстановлении их надежности в ре­зультате наиболее полного использования остаточной долго­вечности деталей.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934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336704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Необходимость ремонта автомобилей</a:t>
            </a:r>
            <a:r>
              <a:rPr lang="ru-RU" dirty="0"/>
              <a:t> обусловлена рядом обстоятельств.</a:t>
            </a:r>
          </a:p>
          <a:p>
            <a:r>
              <a:rPr lang="ru-RU" dirty="0" smtClean="0"/>
              <a:t>При </a:t>
            </a:r>
            <a:r>
              <a:rPr lang="ru-RU" dirty="0"/>
              <a:t>восстановлении 1 т стальных деталей за счет исключения металлургического процесса экономят 180 кВт • ч электроэнергии; 0,8 т угля; 0,8 т известняка и 175 м</a:t>
            </a:r>
            <a:r>
              <a:rPr lang="ru-RU" baseline="30000" dirty="0"/>
              <a:t>3</a:t>
            </a:r>
            <a:r>
              <a:rPr lang="ru-RU" dirty="0"/>
              <a:t> природного газа.</a:t>
            </a:r>
          </a:p>
          <a:p>
            <a:pPr lvl="0"/>
            <a:r>
              <a:rPr lang="ru-RU" dirty="0"/>
              <a:t>Различные детали и узлы автомобилей имеют неодинако­вый ресурс. Автомобили, </a:t>
            </a:r>
            <a:r>
              <a:rPr lang="ru-RU" dirty="0" smtClean="0"/>
              <a:t>проектированные </a:t>
            </a:r>
            <a:r>
              <a:rPr lang="ru-RU" dirty="0"/>
              <a:t>как устройства с равноресурсными элементами, не могут реализовать это свой­ство в различных условиях использования. Потребность в ре­монте возникает в различные моменты времени. Ремонт вы­ступает как мера обеспечения нормативной безотказности ав­томобилей в течение установленного срока их службы.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910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80920" cy="6408712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/>
              <a:t>Ремонт автомобилей позволяет использовать сохранив­шуюся потребительскую стоимость в виде остаточной долго­вечности их частей. Досрочная замена частей автомобилей приводит к бесцельной потере их стоимости.</a:t>
            </a:r>
          </a:p>
          <a:p>
            <a:pPr lvl="0"/>
            <a:r>
              <a:rPr lang="ru-RU" sz="2000" dirty="0"/>
              <a:t>Ремонт автомобилей вместе с их модернизацией, позво­ляют значительно сблизить сроки физического и морального износа и повысить технический уровень автомобилей.</a:t>
            </a:r>
          </a:p>
          <a:p>
            <a:r>
              <a:rPr lang="ru-RU" sz="2000" i="1" dirty="0">
                <a:solidFill>
                  <a:schemeClr val="accent3">
                    <a:lumMod val="75000"/>
                  </a:schemeClr>
                </a:solidFill>
              </a:rPr>
              <a:t>Примеры мероприятий по модернизации автомобилей при их ремонте следующие: замена карбюраторного двигателя дизелем для уменьшения эксплуатационных затрат; установка более совершен­ных агрегатов системы питания, смазки и электрооборудования для повышения надежности и экономичности; использование пятисту­пенчатой коробки передач вместо четырехступенчатой для улучше­ния динамических свойств легкового автомобиля; замена брезенто­вого тента кузова легкового автомобиля высокой пластмассовой крышей для повышения комфортабельности; упрочнение </a:t>
            </a:r>
            <a:r>
              <a:rPr lang="ru-RU" sz="2000" i="1" dirty="0" err="1">
                <a:solidFill>
                  <a:schemeClr val="accent3">
                    <a:lumMod val="75000"/>
                  </a:schemeClr>
                </a:solidFill>
              </a:rPr>
              <a:t>быстроиз­нашиваемых</a:t>
            </a: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</a:rPr>
              <a:t> деталей для уравнивания их наработки с наработкой других деталей; коррозионная защита элементов кузова для повыше­ния его долговечности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7034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Ремонт автомобилей экономически целесообразен. Об­следование деталей ремонтного фонда автомобилей показыва­ет, что около четверти деталей изношены в допустимых пре­делах и могут быть использованы повторно, а около половины деталей могут быть использованы после восстановления при его себестоимости 15...30 % от цены новых деталей.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93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4925144"/>
          </a:xfrm>
        </p:spPr>
        <p:txBody>
          <a:bodyPr>
            <a:noAutofit/>
          </a:bodyPr>
          <a:lstStyle/>
          <a:p>
            <a:r>
              <a:rPr lang="ru-RU" sz="3200" dirty="0"/>
              <a:t>Автомобиль, изготовленный на автомобильном заводе, на­правляется на автотранспортное предприятие для </a:t>
            </a:r>
            <a:r>
              <a:rPr lang="ru-RU" sz="3200" dirty="0" smtClean="0"/>
              <a:t>дальнейшего</a:t>
            </a:r>
            <a:r>
              <a:rPr lang="en-US" sz="3200" dirty="0" smtClean="0"/>
              <a:t>o </a:t>
            </a:r>
            <a:r>
              <a:rPr lang="ru-RU" sz="3200" dirty="0"/>
              <a:t>использования по назначению. Перевозка пассажиров и </a:t>
            </a:r>
            <a:r>
              <a:rPr lang="ru-RU" sz="3200" dirty="0" smtClean="0"/>
              <a:t>грузов </a:t>
            </a:r>
            <a:r>
              <a:rPr lang="ru-RU" sz="3200" dirty="0"/>
              <a:t>без простоев и отказов требует выполнения ряда работ, обеспечивающих непрерывное пребывание автомобиля в ис­правном состоянии. </a:t>
            </a:r>
            <a:endParaRPr lang="ru-RU" sz="3200" dirty="0" smtClean="0"/>
          </a:p>
          <a:p>
            <a:r>
              <a:rPr lang="ru-RU" sz="3200" dirty="0" smtClean="0"/>
              <a:t>Содержание </a:t>
            </a:r>
            <a:r>
              <a:rPr lang="ru-RU" sz="3200" dirty="0"/>
              <a:t>этих работ и составляет тех­ническую эксплуатацию, частью которой является </a:t>
            </a:r>
            <a:r>
              <a:rPr lang="ru-RU" sz="3200" b="1" dirty="0"/>
              <a:t>ремонт.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196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568952" cy="64087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Виды и методы ремонта.</a:t>
            </a:r>
            <a:r>
              <a:rPr lang="ru-RU" dirty="0"/>
              <a:t> В зависимости от степени вос­становления ресурса и вида заменяемых частей различают следующие</a:t>
            </a:r>
            <a:r>
              <a:rPr lang="ru-RU" b="1" i="1" dirty="0"/>
              <a:t> виды ремонта</a:t>
            </a:r>
            <a:r>
              <a:rPr lang="ru-RU" dirty="0"/>
              <a:t> автомобилей: капитальный, сред­ний и текущий.</a:t>
            </a:r>
            <a:r>
              <a:rPr lang="ru-RU" i="1" dirty="0"/>
              <a:t> Капитальный</a:t>
            </a:r>
            <a:r>
              <a:rPr lang="ru-RU" dirty="0"/>
              <a:t> ремонт возвращает автомобилю исправное состояние и восстанавливает полностью или близко к этому ресурс с заменой или восстановлением любых его де­талей, включая базовые.</a:t>
            </a:r>
            <a:r>
              <a:rPr lang="ru-RU" i="1" dirty="0"/>
              <a:t> </a:t>
            </a:r>
            <a:endParaRPr lang="ru-RU" i="1" dirty="0" smtClean="0"/>
          </a:p>
          <a:p>
            <a:pPr algn="just"/>
            <a:r>
              <a:rPr lang="ru-RU" i="1" dirty="0" smtClean="0"/>
              <a:t>Средний</a:t>
            </a:r>
            <a:r>
              <a:rPr lang="ru-RU" dirty="0" smtClean="0"/>
              <a:t> </a:t>
            </a:r>
            <a:r>
              <a:rPr lang="ru-RU" dirty="0"/>
              <a:t>ремонт приводит автомо­биль в исправное состояние с частичным восстановлением ресурса и заменой или восстановлением составных частей ограниченной номенклатуры.</a:t>
            </a:r>
            <a:r>
              <a:rPr lang="ru-RU" i="1" dirty="0"/>
              <a:t> </a:t>
            </a:r>
            <a:endParaRPr lang="ru-RU" i="1" dirty="0" smtClean="0"/>
          </a:p>
          <a:p>
            <a:pPr algn="just"/>
            <a:r>
              <a:rPr lang="ru-RU" i="1" dirty="0" smtClean="0"/>
              <a:t>Текущий</a:t>
            </a:r>
            <a:r>
              <a:rPr lang="ru-RU" dirty="0" smtClean="0"/>
              <a:t> </a:t>
            </a:r>
            <a:r>
              <a:rPr lang="ru-RU" dirty="0"/>
              <a:t>ремонт служит для восстановления работоспособного состояния автомобиля и состоит в замене его не основных частей.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3394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331696" cy="3168352"/>
          </a:xfrm>
        </p:spPr>
        <p:txBody>
          <a:bodyPr/>
          <a:lstStyle/>
          <a:p>
            <a:r>
              <a:rPr lang="ru-RU" dirty="0"/>
              <a:t>В свою очередь, указанные виды ремонта по признаку пла­нирования могут быть</a:t>
            </a:r>
            <a:r>
              <a:rPr lang="ru-RU" i="1" dirty="0"/>
              <a:t> плановыми</a:t>
            </a:r>
            <a:r>
              <a:rPr lang="ru-RU" dirty="0"/>
              <a:t> и</a:t>
            </a:r>
            <a:r>
              <a:rPr lang="ru-RU" i="1" dirty="0"/>
              <a:t> неплановыми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по регла­ментации выполнения -</a:t>
            </a:r>
            <a:r>
              <a:rPr lang="ru-RU" i="1" dirty="0"/>
              <a:t> регламентированными</a:t>
            </a:r>
            <a:r>
              <a:rPr lang="ru-RU" dirty="0"/>
              <a:t> и</a:t>
            </a:r>
            <a:r>
              <a:rPr lang="ru-RU" i="1" dirty="0"/>
              <a:t> по техниче­скому состоянию.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5116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633670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Система плановых (профилактических) ремонтов автомо­билей (независимо от их технического состояния), назнача­емых через определенные отрезки времени, действует, исходя из высоких требований к надежности, для пожарных машин и подвижного состава, перевозящего опасные грузы и работаю­щего в экстремальных условиях. </a:t>
            </a:r>
            <a:endParaRPr lang="ru-RU" dirty="0" smtClean="0"/>
          </a:p>
          <a:p>
            <a:pPr algn="just"/>
            <a:r>
              <a:rPr lang="ru-RU" dirty="0" smtClean="0"/>
              <a:t>На </a:t>
            </a:r>
            <a:r>
              <a:rPr lang="ru-RU" dirty="0"/>
              <a:t>автомобильном транспор­те преимущественно действует система ремонтов при обнару­жении отказов, называемая системой ремонтов по потребно­сти. </a:t>
            </a:r>
            <a:endParaRPr lang="ru-RU" dirty="0" smtClean="0"/>
          </a:p>
          <a:p>
            <a:pPr algn="just"/>
            <a:r>
              <a:rPr lang="ru-RU" dirty="0" smtClean="0"/>
              <a:t>Планово-диагностическая </a:t>
            </a:r>
            <a:r>
              <a:rPr lang="ru-RU" dirty="0"/>
              <a:t>система ремонтов основана на измерении диагностических параметров, определении неис­правностей и остаточного ресурса изделия и принятии реше­ния о сроках и объеме ремонтных работ.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269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352928" cy="6597352"/>
          </a:xfrm>
        </p:spPr>
        <p:txBody>
          <a:bodyPr>
            <a:normAutofit/>
          </a:bodyPr>
          <a:lstStyle/>
          <a:p>
            <a:r>
              <a:rPr lang="ru-RU" b="1" i="1" dirty="0"/>
              <a:t>Метод ремонта</a:t>
            </a:r>
            <a:r>
              <a:rPr lang="ru-RU" dirty="0"/>
              <a:t> - совокупность технологических и орга­низационных правил его выполнения.</a:t>
            </a:r>
          </a:p>
          <a:p>
            <a:r>
              <a:rPr lang="ru-RU" dirty="0"/>
              <a:t>По признаку сохранения принадлежности восстанавлива­емых составных частей к определенному экземпляру автомо­биля различают ремонт </a:t>
            </a:r>
            <a:r>
              <a:rPr lang="ru-RU" dirty="0" err="1"/>
              <a:t>необезличенный</a:t>
            </a:r>
            <a:r>
              <a:rPr lang="ru-RU" dirty="0"/>
              <a:t> и обезличенный. При </a:t>
            </a:r>
            <a:r>
              <a:rPr lang="ru-RU" i="1" dirty="0" err="1"/>
              <a:t>необезличенном</a:t>
            </a:r>
            <a:r>
              <a:rPr lang="ru-RU" dirty="0"/>
              <a:t> методе ремонта сохраняют принадлежность частей автомобиля к определенному его экземпляру, а при </a:t>
            </a:r>
            <a:r>
              <a:rPr lang="ru-RU" i="1" dirty="0"/>
              <a:t>обезличенном</a:t>
            </a:r>
            <a:r>
              <a:rPr lang="ru-RU" dirty="0"/>
              <a:t> - не сохраняют. Обезличенный метод ремонта, при котором неисправные агрегаты заменяют новыми или за­ранее отремонтированными, называют</a:t>
            </a:r>
            <a:r>
              <a:rPr lang="ru-RU" i="1" dirty="0"/>
              <a:t> агрегатным.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406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8200"/>
            <a:ext cx="7931224" cy="547112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Метод ремонта, выполняемого с принудительным переме­щением автомобилей или их частей с одного специализиро­ванного рабочего места на другое в определенной технологи­ческой последовательности через установленные отрезки вре­мени, называют</a:t>
            </a:r>
            <a:r>
              <a:rPr lang="ru-RU" i="1" dirty="0"/>
              <a:t> поточным.</a:t>
            </a:r>
            <a:r>
              <a:rPr lang="ru-RU" dirty="0"/>
              <a:t> В противном случае ремонт явля­ется</a:t>
            </a:r>
            <a:r>
              <a:rPr lang="ru-RU" i="1" dirty="0"/>
              <a:t> тупиковым.</a:t>
            </a:r>
          </a:p>
          <a:p>
            <a:pPr algn="just"/>
            <a:r>
              <a:rPr lang="ru-RU" dirty="0"/>
              <a:t>Ремонт выполняют силами заводов-изготовителей, авто­транспортных или авторемонтных предприятий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35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6336704"/>
          </a:xfrm>
        </p:spPr>
        <p:txBody>
          <a:bodyPr>
            <a:normAutofit/>
          </a:bodyPr>
          <a:lstStyle/>
          <a:p>
            <a:r>
              <a:rPr lang="ru-RU" dirty="0"/>
              <a:t>Функции авторемонтного производства заключаются в </a:t>
            </a:r>
            <a:r>
              <a:rPr lang="ru-RU" dirty="0" smtClean="0"/>
              <a:t>экономически </a:t>
            </a:r>
            <a:r>
              <a:rPr lang="ru-RU" dirty="0"/>
              <a:t>обоснованном устранении неисправностей и </a:t>
            </a:r>
            <a:r>
              <a:rPr lang="ru-RU" dirty="0" smtClean="0"/>
              <a:t> восстановлении </a:t>
            </a:r>
            <a:r>
              <a:rPr lang="ru-RU" dirty="0"/>
              <a:t>ресурса автомобилей. </a:t>
            </a:r>
            <a:endParaRPr lang="ru-RU" dirty="0" smtClean="0"/>
          </a:p>
          <a:p>
            <a:r>
              <a:rPr lang="ru-RU" dirty="0" smtClean="0"/>
              <a:t>Оно </a:t>
            </a:r>
            <a:r>
              <a:rPr lang="ru-RU" dirty="0"/>
              <a:t>обладает </a:t>
            </a:r>
            <a:r>
              <a:rPr lang="ru-RU" dirty="0" smtClean="0"/>
              <a:t>существенными </a:t>
            </a:r>
            <a:r>
              <a:rPr lang="ru-RU" dirty="0"/>
              <a:t>отличиями от машиностроения, что определяет не­обходимость изучения его специфичных процессов, в том числе восстановления свойств автомобилей, утраченных во в</a:t>
            </a:r>
            <a:r>
              <a:rPr lang="ru-RU" dirty="0" smtClean="0"/>
              <a:t>ремя </a:t>
            </a:r>
            <a:r>
              <a:rPr lang="ru-RU" dirty="0"/>
              <a:t>их длительного использования по назначению.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94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80920" cy="64087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Научное обеспечение авторемонтной отрасли включа­ет в настоящее время следующие основные разделы:</a:t>
            </a:r>
          </a:p>
          <a:p>
            <a:pPr lvl="0"/>
            <a:r>
              <a:rPr lang="ru-RU" dirty="0"/>
              <a:t>ремонтопригодность и старение автомобилей;</a:t>
            </a:r>
          </a:p>
          <a:p>
            <a:pPr lvl="0"/>
            <a:r>
              <a:rPr lang="ru-RU" dirty="0"/>
              <a:t>разработка способов восстановления утраченной работо­способности деталей и их упрочнения;</a:t>
            </a:r>
          </a:p>
          <a:p>
            <a:pPr lvl="0"/>
            <a:r>
              <a:rPr lang="ru-RU" dirty="0"/>
              <a:t>совершенствование процессов диагностирования и ре­монта автомобильных агрегатов;</a:t>
            </a:r>
          </a:p>
          <a:p>
            <a:pPr lvl="0"/>
            <a:r>
              <a:rPr lang="ru-RU" dirty="0"/>
              <a:t>разработка ремонтно-технологического оборудования;</a:t>
            </a:r>
          </a:p>
          <a:p>
            <a:pPr lvl="0"/>
            <a:r>
              <a:rPr lang="ru-RU" dirty="0"/>
              <a:t>организация, концентрация и специализация авторемонт­ного производства;</a:t>
            </a:r>
          </a:p>
          <a:p>
            <a:r>
              <a:rPr lang="ru-RU" dirty="0" smtClean="0"/>
              <a:t> </a:t>
            </a:r>
            <a:r>
              <a:rPr lang="ru-RU" dirty="0"/>
              <a:t>экологическая безопасность ремонта;</a:t>
            </a:r>
          </a:p>
          <a:p>
            <a:r>
              <a:rPr lang="ru-RU" dirty="0" smtClean="0"/>
              <a:t> </a:t>
            </a:r>
            <a:r>
              <a:rPr lang="ru-RU" dirty="0"/>
              <a:t>качество и послеремонтная надежность.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28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3240360"/>
          </a:xfrm>
        </p:spPr>
        <p:txBody>
          <a:bodyPr/>
          <a:lstStyle/>
          <a:p>
            <a:r>
              <a:rPr lang="ru-RU" dirty="0"/>
              <a:t>Специализированное авторемонтное производство, по су­ществу, выполняет вторичное производство автомобилей. </a:t>
            </a:r>
            <a:endParaRPr lang="ru-RU" dirty="0" smtClean="0"/>
          </a:p>
          <a:p>
            <a:r>
              <a:rPr lang="ru-RU" dirty="0" smtClean="0"/>
              <a:t>Объемы </a:t>
            </a:r>
            <a:r>
              <a:rPr lang="ru-RU" dirty="0"/>
              <a:t>ремонта автомобилей велики, а затраты на их ремонт в течение жизненного цикла превышают затраты на изготовление.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2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352928" cy="619268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ФУНКЦИИ, СОСТАВ И ОРГАНИЗАЦИЯ АВТОРЕМОНТНОГО ПРОИЗВОДСТВА</a:t>
            </a:r>
          </a:p>
          <a:p>
            <a:r>
              <a:rPr lang="ru-RU" dirty="0"/>
              <a:t>1.1. Ремонт автомобилей в системе содержания их в исправном состоянии</a:t>
            </a:r>
          </a:p>
          <a:p>
            <a:r>
              <a:rPr lang="ru-RU" b="1" dirty="0"/>
              <a:t>Состояние автомобиля.</a:t>
            </a:r>
            <a:r>
              <a:rPr lang="ru-RU" i="1" dirty="0"/>
              <a:t> Техническое состояние</a:t>
            </a:r>
            <a:r>
              <a:rPr lang="ru-RU" dirty="0"/>
              <a:t> автомо­биля - это совокупность в определенный момент значений параметров, установленных технической документацией. Тех­ническое состояние автомобиля существенно изменяется в течение различных стадий его жизненного цикла.</a:t>
            </a:r>
          </a:p>
          <a:p>
            <a:r>
              <a:rPr lang="ru-RU" dirty="0"/>
              <a:t>Автомобиль, изготовленный на автозаводе, поступает в эксплуатацию в исправном состоянии, имея запас долговечно­сти, достаточный для выполнения нормативной наработки. </a:t>
            </a:r>
            <a:r>
              <a:rPr lang="ru-RU" i="1" dirty="0"/>
              <a:t>Исправное</a:t>
            </a:r>
            <a:r>
              <a:rPr lang="ru-RU" dirty="0"/>
              <a:t> состояние автомобиля характеризуется тем, что он соответствует всем требованиям технической документации (нормативной, конструкторской и технологической). Если не выполняется хотя бы одно из этих требований, то автомобиль признают</a:t>
            </a:r>
            <a:r>
              <a:rPr lang="ru-RU" i="1" dirty="0"/>
              <a:t> неисправным.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039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64087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Требования технической документации конкретизированы показателями (табл. 1.1) с их значениями, которые относятся к деталям, сборочным единицам, агрегатам и автомобилям в целом.</a:t>
            </a:r>
          </a:p>
          <a:p>
            <a:r>
              <a:rPr lang="ru-RU" i="1" dirty="0"/>
              <a:t>Работоспособным</a:t>
            </a:r>
            <a:r>
              <a:rPr lang="ru-RU" dirty="0"/>
              <a:t> является состояние автомобиля, при ко­тором значения параметров, характеризующих способность выполнять транспортную работу, соответствуют требованиям технической документации. Если значение хотя бы одного из приведенных параметров не соответствует указанным требо­ваниям, то автомобиль признают</a:t>
            </a:r>
            <a:r>
              <a:rPr lang="ru-RU" i="1" dirty="0"/>
              <a:t> неработоспособным.</a:t>
            </a:r>
            <a:endParaRPr lang="ru-RU" dirty="0"/>
          </a:p>
          <a:p>
            <a:r>
              <a:rPr lang="ru-RU" dirty="0"/>
              <a:t>Переход автомобиля в неисправное состояние называют </a:t>
            </a:r>
            <a:r>
              <a:rPr lang="ru-RU" i="1" dirty="0"/>
              <a:t>повреждением</a:t>
            </a:r>
            <a:r>
              <a:rPr lang="ru-RU" dirty="0"/>
              <a:t>, а в неработоспособное -</a:t>
            </a:r>
            <a:r>
              <a:rPr lang="ru-RU" i="1" dirty="0"/>
              <a:t> отказом.</a:t>
            </a:r>
            <a:endParaRPr lang="ru-RU" dirty="0"/>
          </a:p>
          <a:p>
            <a:r>
              <a:rPr lang="ru-RU" i="1" dirty="0"/>
              <a:t>Предельное</a:t>
            </a:r>
            <a:r>
              <a:rPr lang="ru-RU" dirty="0"/>
              <a:t> состояние автомобиля характеризуется тем, что он или не способен выполнять транспортную работу, или выполнение ее сопряжено с затратами, превышающими поль­зу от применения такого автомобиля.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2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49898262"/>
              </p:ext>
            </p:extLst>
          </p:nvPr>
        </p:nvGraphicFramePr>
        <p:xfrm>
          <a:off x="611560" y="643843"/>
          <a:ext cx="7560840" cy="620099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538291"/>
                <a:gridCol w="6022549"/>
              </a:tblGrid>
              <a:tr h="206341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Изделия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  <a:tc>
                  <a:txBody>
                    <a:bodyPr/>
                    <a:lstStyle/>
                    <a:p>
                      <a:pPr marL="11811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Показатели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</a:tr>
              <a:tr h="2063411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Детали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Чистота поверхностей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Химический и структурный состав материала Износостойкость поверхностей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Прочность элементов, воспринимающих статические на­грузки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Усталостная (циклическая) прочность Жесткость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Герметичность стенок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Взаимное расположение и форма элементов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Линейные и угловые размеры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Шероховатость рабочих поверхностей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Масса и ее распределение относительно осей вращения и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инерции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</a:tr>
              <a:tr h="866990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Сборочные единицы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Замыкающие размеры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Масса и ее распределение относительно осей вращения и инерции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Сборочные усилия и моменты Герметичность стыков Коррозионная стойкость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</a:tr>
              <a:tr h="1238046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Агрегаты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Замыкающие размеры Сборочные усилия и моменты Герметичность стыков Коррозионная стойкость Уравновешенность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Приработанность</a:t>
                      </a:r>
                      <a:r>
                        <a:rPr lang="ru-RU" sz="1400" dirty="0">
                          <a:effectLst/>
                        </a:rPr>
                        <a:t> поверхностей трущихся соединений Шум при работе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Температура стенок корпусной детали Расход и давление сред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Параметры процессов (перемещения, скорости, ускорения, время и др.) Моменты на валах Выделение вредных веществ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</a:tr>
              <a:tr h="1650729">
                <a:tc>
                  <a:txBody>
                    <a:bodyPr/>
                    <a:lstStyle/>
                    <a:p>
                      <a:pPr marL="1016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Автомобили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Относительное расположение частей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Сборочные усилия и моменты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Коррозионная стойкость листовых панелей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Толщина, состав, прочность и гладкость лакокрасочных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покрытий</a:t>
                      </a:r>
                    </a:p>
                    <a:p>
                      <a:pPr marL="76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Тяговые и динамические свойства Топливная экономичность Тормозные свойства Плавность хода Управляемость Условия работы водителя Условия перевозки пассажиров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69" marR="4969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z="1400" smtClean="0"/>
              <a:pPr/>
              <a:t>8</a:t>
            </a:fld>
            <a:endParaRPr lang="ru-RU" sz="1400"/>
          </a:p>
        </p:txBody>
      </p:sp>
      <p:sp>
        <p:nvSpPr>
          <p:cNvPr id="6" name="TextBox 5"/>
          <p:cNvSpPr txBox="1"/>
          <p:nvPr/>
        </p:nvSpPr>
        <p:spPr>
          <a:xfrm>
            <a:off x="6012160" y="26064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Таблица 1.1. </a:t>
            </a:r>
            <a:endParaRPr lang="ru-RU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720542"/>
              </p:ext>
            </p:extLst>
          </p:nvPr>
        </p:nvGraphicFramePr>
        <p:xfrm>
          <a:off x="501844" y="260648"/>
          <a:ext cx="5544616" cy="3077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6"/>
              </a:tblGrid>
              <a:tr h="307777">
                <a:tc>
                  <a:txBody>
                    <a:bodyPr/>
                    <a:lstStyle/>
                    <a:p>
                      <a:pPr marL="63500" algn="l">
                        <a:lnSpc>
                          <a:spcPts val="85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Показатели автомобилей и их составных частей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85090" marB="850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274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597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Старение автомобиля. В</a:t>
            </a:r>
            <a:r>
              <a:rPr lang="ru-RU" dirty="0"/>
              <a:t> автомобиле при его использова­нии протекают рабочие</a:t>
            </a:r>
            <a:r>
              <a:rPr lang="ru-RU" i="1" dirty="0"/>
              <a:t> </a:t>
            </a:r>
            <a:r>
              <a:rPr lang="en-US" i="1" dirty="0" smtClean="0"/>
              <a:t>f</a:t>
            </a:r>
            <a:r>
              <a:rPr lang="ru-RU" i="1" baseline="-25000" dirty="0"/>
              <a:t>1</a:t>
            </a:r>
            <a:r>
              <a:rPr lang="ru-RU" i="1" dirty="0" smtClean="0"/>
              <a:t>(</a:t>
            </a:r>
            <a:r>
              <a:rPr lang="en-US" i="1" dirty="0"/>
              <a:t>t</a:t>
            </a:r>
            <a:r>
              <a:rPr lang="ru-RU" i="1" dirty="0"/>
              <a:t>)</a:t>
            </a:r>
            <a:r>
              <a:rPr lang="ru-RU" dirty="0"/>
              <a:t> и </a:t>
            </a:r>
            <a:r>
              <a:rPr lang="en-US" i="1" dirty="0" smtClean="0"/>
              <a:t>f</a:t>
            </a:r>
            <a:r>
              <a:rPr lang="ru-RU" i="1" baseline="-25000" dirty="0" smtClean="0"/>
              <a:t>2</a:t>
            </a:r>
            <a:r>
              <a:rPr lang="ru-RU" i="1" dirty="0" smtClean="0"/>
              <a:t>(</a:t>
            </a:r>
            <a:r>
              <a:rPr lang="en-US" i="1" dirty="0"/>
              <a:t>t</a:t>
            </a:r>
            <a:r>
              <a:rPr lang="ru-RU" i="1" dirty="0"/>
              <a:t>)</a:t>
            </a:r>
            <a:r>
              <a:rPr lang="ru-RU" dirty="0"/>
              <a:t> </a:t>
            </a:r>
            <a:r>
              <a:rPr lang="ru-RU" dirty="0" smtClean="0"/>
              <a:t>разрушительные процессы (рис</a:t>
            </a:r>
            <a:r>
              <a:rPr lang="ru-RU" dirty="0"/>
              <a:t>. 1.1), показанные двумя штриховыми кривыми. Рабочие процессы связаны с использованием автомобиля по назначе­нию, интенсивность их по мере наработки автомобиля падает. Разрушительные процессы, в зависимости от своей природы, проявляются в виде износов и усталостных изменений, де­формаций и изломов деталей, коррозии и старения материала. Интенсивность их непрерывно возрастает. Старение автомо­биля при его использовании происходит в результате необра­тимых изменений его эксплуатационных свойств из-за посте­пенного накопления повреждений в деталях. Если не ограни­чивать разрушительные процессы, то скоро наступит момент </a:t>
            </a:r>
            <a:r>
              <a:rPr lang="en-US" i="1" dirty="0"/>
              <a:t>t</a:t>
            </a:r>
            <a:r>
              <a:rPr lang="ru-RU" i="1" baseline="-25000" dirty="0"/>
              <a:t>0</a:t>
            </a:r>
            <a:r>
              <a:rPr lang="ru-RU" dirty="0"/>
              <a:t>, после которого автомобиль не будет способен выполнять транспортную работу.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FA1BE5-3D63-43AB-B6AA-74DC0F569B4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039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Термический</Template>
  <TotalTime>84</TotalTime>
  <Words>1898</Words>
  <Application>Microsoft Office PowerPoint</Application>
  <PresentationFormat>Экран (4:3)</PresentationFormat>
  <Paragraphs>114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Thermal</vt:lpstr>
      <vt:lpstr>Основы технологии производства и ремонта автомобилей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ремонта и сборки автомобилей</dc:title>
  <dc:creator>Лиза</dc:creator>
  <cp:lastModifiedBy>днс</cp:lastModifiedBy>
  <cp:revision>8</cp:revision>
  <dcterms:created xsi:type="dcterms:W3CDTF">2013-02-10T13:41:44Z</dcterms:created>
  <dcterms:modified xsi:type="dcterms:W3CDTF">2016-12-06T11:25:34Z</dcterms:modified>
</cp:coreProperties>
</file>