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4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8B1032C-EA38-4F05-BA0D-38AFFFC7BED3}" styleName="Светлый стиль 3 - акцент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2" d="100"/>
          <a:sy n="42" d="100"/>
        </p:scale>
        <p:origin x="-132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0C7CA52-A658-426C-AAB4-07FA7F4EFC8E}" type="datetimeFigureOut">
              <a:rPr lang="ru-RU" smtClean="0"/>
              <a:t>24.02.2013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F592BC5-1D2F-475B-AE5B-97435B2CD5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67148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752475" cy="6858000"/>
          </a:xfrm>
          <a:prstGeom prst="rect">
            <a:avLst/>
          </a:prstGeom>
          <a:gradFill>
            <a:gsLst>
              <a:gs pos="0">
                <a:schemeClr val="accent1">
                  <a:lumMod val="60000"/>
                  <a:lumOff val="40000"/>
                </a:schemeClr>
              </a:gs>
              <a:gs pos="50000">
                <a:schemeClr val="accent1"/>
              </a:gs>
              <a:gs pos="100000">
                <a:schemeClr val="accent6">
                  <a:lumMod val="75000"/>
                </a:schemeClr>
              </a:gs>
            </a:gsLst>
            <a:lin ang="5400000" scaled="0"/>
          </a:gradFill>
          <a:ln>
            <a:noFill/>
          </a:ln>
          <a:effectLst>
            <a:innerShdw blurRad="190500" dist="25400">
              <a:prstClr val="black">
                <a:alpha val="6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16152" y="1267485"/>
            <a:ext cx="7235981" cy="5133316"/>
          </a:xfrm>
        </p:spPr>
        <p:txBody>
          <a:bodyPr/>
          <a:lstStyle>
            <a:lvl1pPr>
              <a:defRPr sz="115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6151" y="201702"/>
            <a:ext cx="6189583" cy="949569"/>
          </a:xfrm>
        </p:spPr>
        <p:txBody>
          <a:bodyPr>
            <a:normAutofit/>
          </a:bodyPr>
          <a:lstStyle>
            <a:lvl1pPr marL="0" indent="0" algn="r">
              <a:buNone/>
              <a:defRPr sz="240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618A79-C252-455D-BEB4-2F4FE8948A79}" type="datetime1">
              <a:rPr lang="ru-RU" smtClean="0"/>
              <a:t>24.02.2013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150469" y="236415"/>
            <a:ext cx="785301" cy="365125"/>
          </a:xfrm>
        </p:spPr>
        <p:txBody>
          <a:bodyPr/>
          <a:lstStyle>
            <a:lvl1pPr>
              <a:defRPr sz="1400"/>
            </a:lvl1pPr>
          </a:lstStyle>
          <a:p>
            <a:fld id="{56FA1BE5-3D63-43AB-B6AA-74DC0F569B4E}" type="slidenum">
              <a:rPr lang="ru-RU" smtClean="0"/>
              <a:t>‹#›</a:t>
            </a:fld>
            <a:endParaRPr lang="ru-RU"/>
          </a:p>
        </p:txBody>
      </p:sp>
      <p:grpSp>
        <p:nvGrpSpPr>
          <p:cNvPr id="7" name="Group 6"/>
          <p:cNvGrpSpPr/>
          <p:nvPr/>
        </p:nvGrpSpPr>
        <p:grpSpPr>
          <a:xfrm>
            <a:off x="7467600" y="209550"/>
            <a:ext cx="657226" cy="431800"/>
            <a:chOff x="7467600" y="209550"/>
            <a:chExt cx="657226" cy="431800"/>
          </a:xfrm>
          <a:solidFill>
            <a:schemeClr val="tx2">
              <a:lumMod val="60000"/>
              <a:lumOff val="40000"/>
            </a:schemeClr>
          </a:solidFill>
        </p:grpSpPr>
        <p:sp>
          <p:nvSpPr>
            <p:cNvPr id="8" name="Freeform 5"/>
            <p:cNvSpPr>
              <a:spLocks/>
            </p:cNvSpPr>
            <p:nvPr/>
          </p:nvSpPr>
          <p:spPr bwMode="auto">
            <a:xfrm>
              <a:off x="7467600" y="209550"/>
              <a:ext cx="242887" cy="431800"/>
            </a:xfrm>
            <a:custGeom>
              <a:avLst/>
              <a:gdLst/>
              <a:ahLst/>
              <a:cxnLst>
                <a:cxn ang="0">
                  <a:pos x="62" y="0"/>
                </a:cxn>
                <a:cxn ang="0">
                  <a:pos x="0" y="0"/>
                </a:cxn>
                <a:cxn ang="0">
                  <a:pos x="89" y="136"/>
                </a:cxn>
                <a:cxn ang="0">
                  <a:pos x="89" y="136"/>
                </a:cxn>
                <a:cxn ang="0">
                  <a:pos x="0" y="272"/>
                </a:cxn>
                <a:cxn ang="0">
                  <a:pos x="62" y="272"/>
                </a:cxn>
                <a:cxn ang="0">
                  <a:pos x="153" y="136"/>
                </a:cxn>
                <a:cxn ang="0">
                  <a:pos x="62" y="0"/>
                </a:cxn>
              </a:cxnLst>
              <a:rect l="0" t="0" r="r" b="b"/>
              <a:pathLst>
                <a:path w="153" h="272">
                  <a:moveTo>
                    <a:pt x="62" y="0"/>
                  </a:moveTo>
                  <a:lnTo>
                    <a:pt x="0" y="0"/>
                  </a:lnTo>
                  <a:lnTo>
                    <a:pt x="89" y="136"/>
                  </a:lnTo>
                  <a:lnTo>
                    <a:pt x="89" y="136"/>
                  </a:lnTo>
                  <a:lnTo>
                    <a:pt x="0" y="272"/>
                  </a:lnTo>
                  <a:lnTo>
                    <a:pt x="62" y="272"/>
                  </a:lnTo>
                  <a:lnTo>
                    <a:pt x="153" y="136"/>
                  </a:lnTo>
                  <a:lnTo>
                    <a:pt x="62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5"/>
            <p:cNvSpPr>
              <a:spLocks/>
            </p:cNvSpPr>
            <p:nvPr/>
          </p:nvSpPr>
          <p:spPr bwMode="auto">
            <a:xfrm>
              <a:off x="7677151" y="209550"/>
              <a:ext cx="242887" cy="431800"/>
            </a:xfrm>
            <a:custGeom>
              <a:avLst/>
              <a:gdLst/>
              <a:ahLst/>
              <a:cxnLst>
                <a:cxn ang="0">
                  <a:pos x="62" y="0"/>
                </a:cxn>
                <a:cxn ang="0">
                  <a:pos x="0" y="0"/>
                </a:cxn>
                <a:cxn ang="0">
                  <a:pos x="89" y="136"/>
                </a:cxn>
                <a:cxn ang="0">
                  <a:pos x="89" y="136"/>
                </a:cxn>
                <a:cxn ang="0">
                  <a:pos x="0" y="272"/>
                </a:cxn>
                <a:cxn ang="0">
                  <a:pos x="62" y="272"/>
                </a:cxn>
                <a:cxn ang="0">
                  <a:pos x="153" y="136"/>
                </a:cxn>
                <a:cxn ang="0">
                  <a:pos x="62" y="0"/>
                </a:cxn>
              </a:cxnLst>
              <a:rect l="0" t="0" r="r" b="b"/>
              <a:pathLst>
                <a:path w="153" h="272">
                  <a:moveTo>
                    <a:pt x="62" y="0"/>
                  </a:moveTo>
                  <a:lnTo>
                    <a:pt x="0" y="0"/>
                  </a:lnTo>
                  <a:lnTo>
                    <a:pt x="89" y="136"/>
                  </a:lnTo>
                  <a:lnTo>
                    <a:pt x="89" y="136"/>
                  </a:lnTo>
                  <a:lnTo>
                    <a:pt x="0" y="272"/>
                  </a:lnTo>
                  <a:lnTo>
                    <a:pt x="62" y="272"/>
                  </a:lnTo>
                  <a:lnTo>
                    <a:pt x="153" y="136"/>
                  </a:lnTo>
                  <a:lnTo>
                    <a:pt x="62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5"/>
            <p:cNvSpPr>
              <a:spLocks/>
            </p:cNvSpPr>
            <p:nvPr/>
          </p:nvSpPr>
          <p:spPr bwMode="auto">
            <a:xfrm>
              <a:off x="7881939" y="209550"/>
              <a:ext cx="242887" cy="431800"/>
            </a:xfrm>
            <a:custGeom>
              <a:avLst/>
              <a:gdLst/>
              <a:ahLst/>
              <a:cxnLst>
                <a:cxn ang="0">
                  <a:pos x="62" y="0"/>
                </a:cxn>
                <a:cxn ang="0">
                  <a:pos x="0" y="0"/>
                </a:cxn>
                <a:cxn ang="0">
                  <a:pos x="89" y="136"/>
                </a:cxn>
                <a:cxn ang="0">
                  <a:pos x="89" y="136"/>
                </a:cxn>
                <a:cxn ang="0">
                  <a:pos x="0" y="272"/>
                </a:cxn>
                <a:cxn ang="0">
                  <a:pos x="62" y="272"/>
                </a:cxn>
                <a:cxn ang="0">
                  <a:pos x="153" y="136"/>
                </a:cxn>
                <a:cxn ang="0">
                  <a:pos x="62" y="0"/>
                </a:cxn>
              </a:cxnLst>
              <a:rect l="0" t="0" r="r" b="b"/>
              <a:pathLst>
                <a:path w="153" h="272">
                  <a:moveTo>
                    <a:pt x="62" y="0"/>
                  </a:moveTo>
                  <a:lnTo>
                    <a:pt x="0" y="0"/>
                  </a:lnTo>
                  <a:lnTo>
                    <a:pt x="89" y="136"/>
                  </a:lnTo>
                  <a:lnTo>
                    <a:pt x="89" y="136"/>
                  </a:lnTo>
                  <a:lnTo>
                    <a:pt x="0" y="272"/>
                  </a:lnTo>
                  <a:lnTo>
                    <a:pt x="62" y="272"/>
                  </a:lnTo>
                  <a:lnTo>
                    <a:pt x="153" y="136"/>
                  </a:lnTo>
                  <a:lnTo>
                    <a:pt x="62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1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1" grpId="1" animBg="1"/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9A8113-7230-47C2-8C12-2C85D67E83CF}" type="datetime1">
              <a:rPr lang="ru-RU" smtClean="0"/>
              <a:t>24.02.2013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FA1BE5-3D63-43AB-B6AA-74DC0F569B4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9B7FD8-1C62-4C07-B50E-D95E06A67103}" type="datetime1">
              <a:rPr lang="ru-RU" smtClean="0"/>
              <a:t>24.02.2013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FA1BE5-3D63-43AB-B6AA-74DC0F569B4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5257800"/>
            <a:ext cx="7239000" cy="1143000"/>
          </a:xfrm>
        </p:spPr>
        <p:txBody>
          <a:bodyPr>
            <a:noAutofit/>
          </a:bodyPr>
          <a:lstStyle>
            <a:lvl1pPr algn="l">
              <a:defRPr sz="7200" baseline="0">
                <a:ln w="12700">
                  <a:solidFill>
                    <a:schemeClr val="tx2"/>
                  </a:solidFill>
                </a:ln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9200" y="838200"/>
            <a:ext cx="7467600" cy="4419600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9B277C-4520-4C34-AC0C-996D280B33E0}" type="datetime1">
              <a:rPr lang="ru-RU" smtClean="0"/>
              <a:t>24.02.2013</a:t>
            </a:fld>
            <a:endParaRPr lang="ru-RU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6FA1BE5-3D63-43AB-B6AA-74DC0F569B4E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9199" y="4484080"/>
            <a:ext cx="7239001" cy="762000"/>
          </a:xfrm>
        </p:spPr>
        <p:txBody>
          <a:bodyPr bIns="0" anchor="b"/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1219200" y="5257800"/>
            <a:ext cx="7239000" cy="1143000"/>
          </a:xfrm>
        </p:spPr>
        <p:txBody>
          <a:bodyPr>
            <a:noAutofit/>
          </a:bodyPr>
          <a:lstStyle>
            <a:lvl1pPr algn="l">
              <a:defRPr sz="7200" baseline="0">
                <a:ln w="12700">
                  <a:solidFill>
                    <a:schemeClr val="tx2"/>
                  </a:solidFill>
                </a:ln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86A54-7D77-43D4-8AA5-E62E729C67B3}" type="datetime1">
              <a:rPr lang="ru-RU" smtClean="0"/>
              <a:t>24.02.2013</a:t>
            </a:fld>
            <a:endParaRPr lang="ru-RU"/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6FA1BE5-3D63-43AB-B6AA-74DC0F569B4E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74605-A76E-4C67-995C-24438F5AFA13}" type="datetime1">
              <a:rPr lang="ru-RU" smtClean="0"/>
              <a:t>24.02.2013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FA1BE5-3D63-43AB-B6AA-74DC0F569B4E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16152" y="841248"/>
            <a:ext cx="3730752" cy="43891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5102352" y="841248"/>
            <a:ext cx="3730752" cy="43891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9200" y="841248"/>
            <a:ext cx="3733800" cy="533400"/>
          </a:xfrm>
        </p:spPr>
        <p:txBody>
          <a:bodyPr anchor="t">
            <a:normAutofit/>
          </a:bodyPr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05400" y="841248"/>
            <a:ext cx="3735267" cy="533400"/>
          </a:xfrm>
        </p:spPr>
        <p:txBody>
          <a:bodyPr anchor="t">
            <a:normAutofit/>
          </a:bodyPr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00CEF-B8D9-44C1-A784-774D479FD8CD}" type="datetime1">
              <a:rPr lang="ru-RU" smtClean="0"/>
              <a:t>24.02.2013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FA1BE5-3D63-43AB-B6AA-74DC0F569B4E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16152" y="1380744"/>
            <a:ext cx="3730752" cy="384048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5102352" y="1380743"/>
            <a:ext cx="3730752" cy="384048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DCB3F0-4D7B-43DC-A902-0F3B61541AE3}" type="datetime1">
              <a:rPr lang="ru-RU" smtClean="0"/>
              <a:t>24.02.2013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FA1BE5-3D63-43AB-B6AA-74DC0F569B4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D2F394-2720-45AF-9CE2-8E459C0BBFF8}" type="datetime1">
              <a:rPr lang="ru-RU" smtClean="0"/>
              <a:t>24.02.2013</a:t>
            </a:fld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6FA1BE5-3D63-43AB-B6AA-74DC0F569B4E}" type="slidenum">
              <a:rPr lang="ru-RU" smtClean="0"/>
              <a:t>‹#›</a:t>
            </a:fld>
            <a:endParaRPr lang="ru-RU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5000" y="395287"/>
            <a:ext cx="3008313" cy="1162050"/>
          </a:xfrm>
        </p:spPr>
        <p:txBody>
          <a:bodyPr anchor="b"/>
          <a:lstStyle>
            <a:lvl1pPr algn="l">
              <a:defRPr sz="2000" b="1">
                <a:ln>
                  <a:noFill/>
                </a:ln>
                <a:solidFill>
                  <a:srgbClr val="FF7605"/>
                </a:solidFill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15000" y="1557337"/>
            <a:ext cx="3008313" cy="4386263"/>
          </a:xfrm>
        </p:spPr>
        <p:txBody>
          <a:bodyPr/>
          <a:lstStyle>
            <a:lvl1pPr marL="0" indent="0">
              <a:buNone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quarter" idx="13"/>
          </p:nvPr>
        </p:nvSpPr>
        <p:spPr>
          <a:xfrm>
            <a:off x="914400" y="381000"/>
            <a:ext cx="4800600" cy="5943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28D9042-3692-4F81-A643-66402E115CB8}" type="datetime1">
              <a:rPr lang="ru-RU" smtClean="0"/>
              <a:t>24.02.2013</a:t>
            </a:fld>
            <a:endParaRPr lang="ru-RU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56FA1BE5-3D63-43AB-B6AA-74DC0F569B4E}" type="slidenum">
              <a:rPr lang="ru-RU" smtClean="0"/>
              <a:t>‹#›</a:t>
            </a:fld>
            <a:endParaRPr lang="ru-RU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4624754"/>
            <a:ext cx="5486400" cy="404446"/>
          </a:xfrm>
        </p:spPr>
        <p:txBody>
          <a:bodyPr bIns="0" anchor="b"/>
          <a:lstStyle>
            <a:lvl1pPr algn="l">
              <a:defRPr sz="2000" b="1">
                <a:ln w="12700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23975" y="381000"/>
            <a:ext cx="5867400" cy="408146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19200" y="5029200"/>
            <a:ext cx="4038600" cy="1371600"/>
          </a:xfrm>
        </p:spPr>
        <p:txBody>
          <a:bodyPr/>
          <a:lstStyle>
            <a:lvl1pPr marL="0" indent="0"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81DC81-E1DF-4FD4-BD81-AF629C76795B}" type="datetime1">
              <a:rPr lang="ru-RU" smtClean="0"/>
              <a:t>24.02.2013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FA1BE5-3D63-43AB-B6AA-74DC0F569B4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228600" cy="6858000"/>
          </a:xfrm>
          <a:prstGeom prst="rect">
            <a:avLst/>
          </a:prstGeom>
          <a:gradFill>
            <a:gsLst>
              <a:gs pos="0">
                <a:schemeClr val="accent1"/>
              </a:gs>
              <a:gs pos="52000">
                <a:schemeClr val="accent6">
                  <a:lumMod val="75000"/>
                </a:schemeClr>
              </a:gs>
              <a:gs pos="100000">
                <a:schemeClr val="accent6">
                  <a:lumMod val="50000"/>
                </a:schemeClr>
              </a:gs>
            </a:gsLst>
            <a:lin ang="5400000" scaled="0"/>
          </a:gradFill>
          <a:ln>
            <a:noFill/>
          </a:ln>
          <a:effectLst>
            <a:innerShdw blurRad="190500" dist="25400">
              <a:prstClr val="black">
                <a:alpha val="6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0" y="0"/>
            <a:ext cx="228600" cy="6858000"/>
          </a:xfrm>
          <a:prstGeom prst="rect">
            <a:avLst/>
          </a:prstGeom>
          <a:gradFill>
            <a:gsLst>
              <a:gs pos="0">
                <a:schemeClr val="accent1">
                  <a:lumMod val="60000"/>
                  <a:lumOff val="40000"/>
                </a:schemeClr>
              </a:gs>
              <a:gs pos="50000">
                <a:schemeClr val="accent1"/>
              </a:gs>
              <a:gs pos="100000">
                <a:schemeClr val="accent6">
                  <a:lumMod val="75000"/>
                </a:schemeClr>
              </a:gs>
            </a:gsLst>
            <a:lin ang="5400000" scaled="0"/>
          </a:gradFill>
          <a:ln>
            <a:noFill/>
          </a:ln>
          <a:effectLst>
            <a:innerShdw blurRad="190500" dist="25400">
              <a:prstClr val="black">
                <a:alpha val="6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19200" y="5257800"/>
            <a:ext cx="7239000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9200" y="838200"/>
            <a:ext cx="7467600" cy="4419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59680" y="6553200"/>
            <a:ext cx="71628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86800" y="5740400"/>
            <a:ext cx="381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fld id="{56FA1BE5-3D63-43AB-B6AA-74DC0F569B4E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Freeform 5"/>
          <p:cNvSpPr>
            <a:spLocks/>
          </p:cNvSpPr>
          <p:nvPr/>
        </p:nvSpPr>
        <p:spPr bwMode="auto">
          <a:xfrm>
            <a:off x="8453438" y="5715000"/>
            <a:ext cx="242887" cy="431800"/>
          </a:xfrm>
          <a:custGeom>
            <a:avLst/>
            <a:gdLst/>
            <a:ahLst/>
            <a:cxnLst>
              <a:cxn ang="0">
                <a:pos x="62" y="0"/>
              </a:cxn>
              <a:cxn ang="0">
                <a:pos x="0" y="0"/>
              </a:cxn>
              <a:cxn ang="0">
                <a:pos x="89" y="136"/>
              </a:cxn>
              <a:cxn ang="0">
                <a:pos x="89" y="136"/>
              </a:cxn>
              <a:cxn ang="0">
                <a:pos x="0" y="272"/>
              </a:cxn>
              <a:cxn ang="0">
                <a:pos x="62" y="272"/>
              </a:cxn>
              <a:cxn ang="0">
                <a:pos x="153" y="136"/>
              </a:cxn>
              <a:cxn ang="0">
                <a:pos x="62" y="0"/>
              </a:cxn>
            </a:cxnLst>
            <a:rect l="0" t="0" r="r" b="b"/>
            <a:pathLst>
              <a:path w="153" h="272">
                <a:moveTo>
                  <a:pt x="62" y="0"/>
                </a:moveTo>
                <a:lnTo>
                  <a:pt x="0" y="0"/>
                </a:lnTo>
                <a:lnTo>
                  <a:pt x="89" y="136"/>
                </a:lnTo>
                <a:lnTo>
                  <a:pt x="89" y="136"/>
                </a:lnTo>
                <a:lnTo>
                  <a:pt x="0" y="272"/>
                </a:lnTo>
                <a:lnTo>
                  <a:pt x="62" y="272"/>
                </a:lnTo>
                <a:lnTo>
                  <a:pt x="153" y="136"/>
                </a:lnTo>
                <a:lnTo>
                  <a:pt x="62" y="0"/>
                </a:lnTo>
                <a:close/>
              </a:path>
            </a:pathLst>
          </a:custGeom>
          <a:solidFill>
            <a:schemeClr val="tx2">
              <a:lumMod val="60000"/>
              <a:lumOff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-1198682" y="4821116"/>
            <a:ext cx="2625969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1923CFFF-AA4D-4626-8511-E0FD67631A2F}" type="datetime1">
              <a:rPr lang="ru-RU" smtClean="0"/>
              <a:t>24.02.2013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1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3" grpId="1" animBg="1"/>
    </p:bldLst>
  </p:timing>
  <p:hf hdr="0" ftr="0" dt="0"/>
  <p:txStyles>
    <p:titleStyle>
      <a:lvl1pPr algn="l" defTabSz="914400" rtl="0" eaLnBrk="1" latinLnBrk="0" hangingPunct="1">
        <a:spcBef>
          <a:spcPct val="0"/>
        </a:spcBef>
        <a:buNone/>
        <a:defRPr sz="7200" b="1" kern="1200">
          <a:ln w="12700">
            <a:solidFill>
              <a:schemeClr val="tx2"/>
            </a:solidFill>
          </a:ln>
          <a:solidFill>
            <a:schemeClr val="bg1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»"/>
        <a:defRPr sz="28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˃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Calibri" pitchFamily="34" charset="0"/>
        <a:buChar char="+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>
          <a:schemeClr val="tx1"/>
        </a:buClr>
        <a:buFont typeface="Calibri" pitchFamily="34" charset="0"/>
        <a:buChar char="&gt;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Calibri" pitchFamily="34" charset="0"/>
        <a:buChar char="+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>
          <a:schemeClr val="tx1"/>
        </a:buClr>
        <a:buFont typeface="Calibri" pitchFamily="34" charset="0"/>
        <a:buChar char="»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>
          <a:schemeClr val="tx1"/>
        </a:buClr>
        <a:buFont typeface="Calibri" pitchFamily="34" charset="0"/>
        <a:buChar char="−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3600" dirty="0">
                <a:effectLst/>
              </a:rPr>
              <a:t>Предметы, средства, процессы и особенности авторемонтного производства</a:t>
            </a:r>
            <a:endParaRPr lang="ru-RU" sz="3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Лекция 2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FA1BE5-3D63-43AB-B6AA-74DC0F569B4E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917196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88640"/>
            <a:ext cx="8496944" cy="6480720"/>
          </a:xfrm>
        </p:spPr>
        <p:txBody>
          <a:bodyPr>
            <a:normAutofit fontScale="92500" lnSpcReduction="20000"/>
          </a:bodyPr>
          <a:lstStyle/>
          <a:p>
            <a:r>
              <a:rPr lang="ru-RU" i="1" dirty="0"/>
              <a:t>Рабочее место -</a:t>
            </a:r>
            <a:r>
              <a:rPr lang="ru-RU" dirty="0"/>
              <a:t> первичная ячейка производства. Рабо­чее место определяется как часть производственной площа­ди с размещенными на ней оборудованием (частями кон­вейера), предметами ремонта и исполнителями. На рабо­чем месте выполняется одна операция технологического процесса, на нем работают один или несколько рабочих. Основная доля организационных работ приходится на рабо­чие места. Нормы расхода энергии, материалов, запасных частей, инструмента и рабочего времени приводят для от­дельных рабочих мест. Рабочие места подлежат учету и ат­тестации. По результатам аттестации разрабатывают и вы­полняют мероприятия по обеспечению комфортных усло­вий труда, повышению производительности труда и качества продукции.</a:t>
            </a:r>
          </a:p>
          <a:p>
            <a:r>
              <a:rPr lang="ru-RU" dirty="0"/>
              <a:t>Функция рабочего места - технологическая операция, ко­торая получает название (токарная, сверлильная, шлифоваль­ная и др.) от того оборудования, которое установлено на этом рабочем месте.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6FA1BE5-3D63-43AB-B6AA-74DC0F569B4E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197326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332656"/>
            <a:ext cx="8568952" cy="6264696"/>
          </a:xfrm>
        </p:spPr>
        <p:txBody>
          <a:bodyPr>
            <a:normAutofit fontScale="92500"/>
          </a:bodyPr>
          <a:lstStyle/>
          <a:p>
            <a:r>
              <a:rPr lang="ru-RU" i="1" dirty="0"/>
              <a:t>Технологическая операция</a:t>
            </a:r>
            <a:r>
              <a:rPr lang="ru-RU" dirty="0"/>
              <a:t> - законченная часть технологи­ческого процесса, выполняемого на одном рабочем месте ра­бочими определенной специальности и квалификации. Техно­логическая операция, в свою очередь, также может быть раз­делена на части.</a:t>
            </a:r>
          </a:p>
          <a:p>
            <a:r>
              <a:rPr lang="ru-RU" i="1" dirty="0"/>
              <a:t>У станов</a:t>
            </a:r>
            <a:r>
              <a:rPr lang="ru-RU" dirty="0"/>
              <a:t> - часть технологической операции, выполняемой при неизменном положении изделия относительно опорно- закрепительных элементов оборудования. </a:t>
            </a:r>
            <a:r>
              <a:rPr lang="ru-RU" dirty="0" err="1"/>
              <a:t>Установы</a:t>
            </a:r>
            <a:r>
              <a:rPr lang="ru-RU" dirty="0"/>
              <a:t> необхо­димы, например, для обработки различных поверхностей детали.</a:t>
            </a:r>
          </a:p>
          <a:p>
            <a:r>
              <a:rPr lang="ru-RU" i="1" dirty="0"/>
              <a:t>Позиция -</a:t>
            </a:r>
            <a:r>
              <a:rPr lang="ru-RU" dirty="0"/>
              <a:t> фиксированное положение изделия относитель­но инструмента при выполнении части операции. Позиции образуются при обработке изделия на автоматической линии (агрегатном станке) или сборке на конвейере.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6FA1BE5-3D63-43AB-B6AA-74DC0F569B4E}" type="slidenum">
              <a:rPr lang="ru-RU" smtClean="0"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906197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260648"/>
            <a:ext cx="8568952" cy="6597352"/>
          </a:xfrm>
        </p:spPr>
        <p:txBody>
          <a:bodyPr>
            <a:normAutofit fontScale="77500" lnSpcReduction="20000"/>
          </a:bodyPr>
          <a:lstStyle/>
          <a:p>
            <a:r>
              <a:rPr lang="ru-RU" i="1" dirty="0"/>
              <a:t>Технологический переход</a:t>
            </a:r>
            <a:r>
              <a:rPr lang="ru-RU" dirty="0"/>
              <a:t> - законченная часть технологиче­ской операции, характеризуемая постоянством применяемого инструмента и поверхностей, образуемых при обработке или соединяемых при сборке. Технологический переход является расчетной единицей технологического проектирования. Тех­нологический переход состоит из одного или нескольких ра­бочих и вспомогательных ходов.</a:t>
            </a:r>
          </a:p>
          <a:p>
            <a:r>
              <a:rPr lang="ru-RU" i="1" dirty="0"/>
              <a:t>Рабочий ход -</a:t>
            </a:r>
            <a:r>
              <a:rPr lang="ru-RU" dirty="0"/>
              <a:t> законченная часть технологического пере­хода, состоящая из однократного перемещения инструмента относительно заготовки, сопровождаемого изменением фор­мы, размеров, шероховатости поверхности или свойств мате­риала.</a:t>
            </a:r>
          </a:p>
          <a:p>
            <a:r>
              <a:rPr lang="ru-RU" i="1" dirty="0"/>
              <a:t>Вспомогательный ход</a:t>
            </a:r>
            <a:r>
              <a:rPr lang="ru-RU" dirty="0"/>
              <a:t> — законченная часть технологиче­ского перехода, состоящая из однократного перемещения ин­струмента относительно заготовки, необходимого для выпол­нения рабочего хода.</a:t>
            </a:r>
          </a:p>
          <a:p>
            <a:r>
              <a:rPr lang="ru-RU" i="1" dirty="0"/>
              <a:t>Вспомогательный переход -</a:t>
            </a:r>
            <a:r>
              <a:rPr lang="ru-RU" dirty="0"/>
              <a:t> законченная часть техноло­гической операции, которая состоит из действий человека и (или) оборудования, которые не сопровождаются изменени­ем формы, размеров, шероховатости поверхности или свойств материала, но необходимы для выполнения техноло­гического перехода. К вспомогательным переходам относят, например, установку заготовки, смену инструмента, снятие детали.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6FA1BE5-3D63-43AB-B6AA-74DC0F569B4E}" type="slidenum">
              <a:rPr lang="ru-RU" smtClean="0"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666504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332656"/>
            <a:ext cx="8496944" cy="6336704"/>
          </a:xfrm>
        </p:spPr>
        <p:txBody>
          <a:bodyPr>
            <a:normAutofit/>
          </a:bodyPr>
          <a:lstStyle/>
          <a:p>
            <a:r>
              <a:rPr lang="ru-RU" i="1" dirty="0"/>
              <a:t>Авторемонтное производство</a:t>
            </a:r>
            <a:r>
              <a:rPr lang="ru-RU" dirty="0"/>
              <a:t> — система предприятий, выполняющих средний и капитальный ремонты автомоби­лей.</a:t>
            </a:r>
          </a:p>
          <a:p>
            <a:r>
              <a:rPr lang="ru-RU" dirty="0"/>
              <a:t>Особенности авторемонтного производства по сравнению с производством автомобилей обусловлены исходными заго­товками и меньшими объемами производства. Выяснение об­щих признаков ремонта автомобилей и их изготовления, а также отличий этих процессов друг от друга необходимо для заимствования прогрессивных средств оснащения, техноло­гических процессов и организационных форм и определения специфичных путей развития авторемонтного производства (табл. 1.2).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6FA1BE5-3D63-43AB-B6AA-74DC0F569B4E}" type="slidenum">
              <a:rPr lang="ru-RU" smtClean="0"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544881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6FA1BE5-3D63-43AB-B6AA-74DC0F569B4E}" type="slidenum">
              <a:rPr lang="ru-RU" smtClean="0"/>
              <a:t>14</a:t>
            </a:fld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255177"/>
            <a:ext cx="5616623" cy="63476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6696819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332656"/>
            <a:ext cx="8568952" cy="6264696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/>
              <a:t>Особенности ремонта автомобилей обусловлены:</a:t>
            </a:r>
          </a:p>
          <a:p>
            <a:pPr lvl="0"/>
            <a:r>
              <a:rPr lang="ru-RU" dirty="0"/>
              <a:t>наличием разборочного процесса;</a:t>
            </a:r>
          </a:p>
          <a:p>
            <a:pPr lvl="0"/>
            <a:r>
              <a:rPr lang="ru-RU" dirty="0"/>
              <a:t>большим числом состояний деталей ремонтного фонда;</a:t>
            </a:r>
          </a:p>
          <a:p>
            <a:pPr lvl="0"/>
            <a:r>
              <a:rPr lang="ru-RU" dirty="0"/>
              <a:t>необходимостью определения технического состояния деталей ремонтного фонда и их сортировки;</a:t>
            </a:r>
          </a:p>
          <a:p>
            <a:pPr lvl="0"/>
            <a:r>
              <a:rPr lang="ru-RU" dirty="0"/>
              <a:t>отличием способов восстановления деталей от способов их изготовления;</a:t>
            </a:r>
          </a:p>
          <a:p>
            <a:pPr lvl="0"/>
            <a:r>
              <a:rPr lang="ru-RU" dirty="0"/>
              <a:t>сборкой автомобилей большей частью из уже работав­ших деталей (восстановленных и годных без восстановления), которые по значениям отдельных параметров отличаются от новых деталей.</a:t>
            </a:r>
            <a:br>
              <a:rPr lang="ru-RU" dirty="0"/>
            </a:br>
            <a:endParaRPr lang="ru-RU" dirty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6FA1BE5-3D63-43AB-B6AA-74DC0F569B4E}" type="slidenum">
              <a:rPr lang="ru-RU" smtClean="0"/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223508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260648"/>
            <a:ext cx="8208912" cy="6120680"/>
          </a:xfrm>
        </p:spPr>
        <p:txBody>
          <a:bodyPr/>
          <a:lstStyle/>
          <a:p>
            <a:r>
              <a:rPr lang="ru-RU" b="1" dirty="0"/>
              <a:t>Процесс капитального ремонта автомобилей и агрегатов</a:t>
            </a:r>
            <a:br>
              <a:rPr lang="ru-RU" b="1" dirty="0"/>
            </a:br>
            <a:r>
              <a:rPr lang="ru-RU" b="1" dirty="0" smtClean="0"/>
              <a:t>Доставка </a:t>
            </a:r>
            <a:r>
              <a:rPr lang="ru-RU" b="1" dirty="0"/>
              <a:t>и приемка в ремонт. </a:t>
            </a:r>
            <a:endParaRPr lang="ru-RU" b="1" dirty="0" smtClean="0"/>
          </a:p>
          <a:p>
            <a:r>
              <a:rPr lang="ru-RU" dirty="0"/>
              <a:t>Приемку ремонтного фон­да на завод и поставку отремонтированной продукции заказ­чику целесообразно организовать через обменные пункты, использование которых в 1,5...2,0 раза уменьшает транспорт­ные расходы и значительно повышает равномерность поступле­ния ремонтного фонда на авторемонтное предприятие.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6FA1BE5-3D63-43AB-B6AA-74DC0F569B4E}" type="slidenum">
              <a:rPr lang="ru-RU" smtClean="0"/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680097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Автомобили, сдаваемые в ремонт, должны быть тщательно очищены снаружи от загрязнений. Составные части, сдава­емые в ремонт отдельно, должны быть без жидкой смазки, герметизированы пробками или заглушками, а неокрашенные поверхности покрыты консервирующими составами.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6FA1BE5-3D63-43AB-B6AA-74DC0F569B4E}" type="slidenum">
              <a:rPr lang="ru-RU" smtClean="0"/>
              <a:t>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182011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332656"/>
            <a:ext cx="8748464" cy="6192688"/>
          </a:xfrm>
        </p:spPr>
        <p:txBody>
          <a:bodyPr>
            <a:normAutofit fontScale="85000" lnSpcReduction="10000"/>
          </a:bodyPr>
          <a:lstStyle/>
          <a:p>
            <a:r>
              <a:rPr lang="ru-RU" b="1" dirty="0"/>
              <a:t>Содержание технологических процессов ремонта авто­мобиля.</a:t>
            </a:r>
            <a:r>
              <a:rPr lang="ru-RU" dirty="0"/>
              <a:t> Автомобиль на разборочно-очистной участок подают с помощью лебедки или тягача.</a:t>
            </a:r>
          </a:p>
          <a:p>
            <a:r>
              <a:rPr lang="ru-RU" dirty="0"/>
              <a:t>Очистные и разборочные технологические операции, сме­няя друг друга, превращают автомобиль во множество деталей ремонтного фонда (рис. 1.2). Как и на автозаводе, большая доля работ авторемонтного предприятия выполняется над каждой деталью автомобиля.</a:t>
            </a:r>
          </a:p>
          <a:p>
            <a:r>
              <a:rPr lang="ru-RU" dirty="0"/>
              <a:t>Детали ремонтного фонда сортируют на три группы: год­ные, требующие восстановления и негодные. Годные к даль­нейшему использованию детали сразу направляют на комп­лектовочный участок. Детали, которые имеют </a:t>
            </a:r>
            <a:r>
              <a:rPr lang="ru-RU" dirty="0" smtClean="0"/>
              <a:t>устранимые повреждения </a:t>
            </a:r>
            <a:r>
              <a:rPr lang="ru-RU" dirty="0"/>
              <a:t>и подлежат восстановлению, являются исход­ными заготовками, их направляют в склад накопления восста­навливаемых деталей. Детали, имеющие неустранимые по­вреждения, признают утильными и направляют на участок переработки металлолома.</a:t>
            </a:r>
          </a:p>
          <a:p>
            <a:endParaRPr lang="ru-RU" dirty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6FA1BE5-3D63-43AB-B6AA-74DC0F569B4E}" type="slidenum">
              <a:rPr lang="ru-RU" smtClean="0"/>
              <a:t>18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05316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6FA1BE5-3D63-43AB-B6AA-74DC0F569B4E}" type="slidenum">
              <a:rPr lang="ru-RU" smtClean="0"/>
              <a:t>19</a:t>
            </a:fld>
            <a:endParaRPr lang="ru-RU"/>
          </a:p>
        </p:txBody>
      </p:sp>
      <p:pic>
        <p:nvPicPr>
          <p:cNvPr id="5" name="Объект 4" descr="image3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260648"/>
            <a:ext cx="6192687" cy="5904656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84784468"/>
              </p:ext>
            </p:extLst>
          </p:nvPr>
        </p:nvGraphicFramePr>
        <p:xfrm>
          <a:off x="971600" y="6225118"/>
          <a:ext cx="7514220" cy="44424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514220"/>
              </a:tblGrid>
              <a:tr h="444242">
                <a:tc>
                  <a:txBody>
                    <a:bodyPr/>
                    <a:lstStyle/>
                    <a:p>
                      <a:pPr algn="ctr">
                        <a:lnSpc>
                          <a:spcPts val="8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В утиль</a:t>
                      </a:r>
                    </a:p>
                    <a:p>
                      <a:pPr algn="ctr">
                        <a:lnSpc>
                          <a:spcPts val="85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Рис. 1.2. Схема производственного процесса ремонта автомобилей</a:t>
                      </a:r>
                      <a:endParaRPr lang="ru-RU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/>
                </a:tc>
              </a:tr>
            </a:tbl>
          </a:graphicData>
        </a:graphic>
      </p:graphicFrame>
      <p:sp>
        <p:nvSpPr>
          <p:cNvPr id="8" name="Rectangle 1"/>
          <p:cNvSpPr>
            <a:spLocks noChangeArrowheads="1"/>
          </p:cNvSpPr>
          <p:nvPr/>
        </p:nvSpPr>
        <p:spPr bwMode="auto">
          <a:xfrm>
            <a:off x="1219200" y="29400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207785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260648"/>
            <a:ext cx="8640960" cy="6597352"/>
          </a:xfrm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ru-RU" dirty="0"/>
              <a:t>Предметы, средства, процессы ремонта и само авторемонт­ное производство имеют сложное иерархическое строение.</a:t>
            </a:r>
          </a:p>
          <a:p>
            <a:r>
              <a:rPr lang="ru-RU" sz="3600" i="1" dirty="0"/>
              <a:t>Предметы ремонта</a:t>
            </a:r>
            <a:r>
              <a:rPr lang="ru-RU" sz="3600" dirty="0"/>
              <a:t> - это ремонтируемые изделия.</a:t>
            </a:r>
            <a:r>
              <a:rPr lang="ru-RU" sz="3600" i="1" dirty="0"/>
              <a:t> Изде­лием</a:t>
            </a:r>
            <a:r>
              <a:rPr lang="ru-RU" sz="3600" dirty="0"/>
              <a:t> называют единицу промышленной продукции конечной стадии производства. Количество изделий измеряется в шту­ках. Изделиями являются автомобили, их агрегаты, сборочные единицы, узлы и детали.</a:t>
            </a:r>
          </a:p>
          <a:p>
            <a:r>
              <a:rPr lang="ru-RU" sz="3600" i="1" dirty="0"/>
              <a:t>Агрегат</a:t>
            </a:r>
            <a:r>
              <a:rPr lang="ru-RU" sz="3600" dirty="0"/>
              <a:t> — часть автомобиля, которая обладает полной взаимозаменяемостью с одноименными изделиями, возмож­ностью сборки отдельно от других составных частей автомо­биля и способная выполнять самостоятельную функцию. К автомобильным агрегатам относят двигатель, коробку пере­дач, рулевой механизм и др.</a:t>
            </a:r>
          </a:p>
          <a:p>
            <a:r>
              <a:rPr lang="ru-RU" sz="3600" i="1" dirty="0"/>
              <a:t>Сборочная единица</a:t>
            </a:r>
            <a:r>
              <a:rPr lang="ru-RU" sz="3600" dirty="0"/>
              <a:t> - изделие, части которого соединены между собой с помощью сборочных переходов.</a:t>
            </a:r>
          </a:p>
          <a:p>
            <a:r>
              <a:rPr lang="ru-RU" sz="3600" i="1" dirty="0"/>
              <a:t>Узел -</a:t>
            </a:r>
            <a:r>
              <a:rPr lang="ru-RU" sz="3600" dirty="0"/>
              <a:t> сборочная единица, которая может собираться от­дельно от других составных частей агрегата, но способна вы­полнять свою функцию только вместе с другими частями из­делия.</a:t>
            </a:r>
          </a:p>
          <a:p>
            <a:r>
              <a:rPr lang="ru-RU" sz="3600" i="1" dirty="0"/>
              <a:t>Деталь</a:t>
            </a:r>
            <a:r>
              <a:rPr lang="ru-RU" sz="3600" dirty="0"/>
              <a:t> (от фр. </a:t>
            </a:r>
            <a:r>
              <a:rPr lang="en-US" sz="3600" dirty="0"/>
              <a:t>detail </a:t>
            </a:r>
            <a:r>
              <a:rPr lang="ru-RU" sz="3600" dirty="0"/>
              <a:t>- подробность) - элементарная часть автомобиля. Деталь (по ГОСТ 2.101-68) - изделие, изготов­ленное из однородного по наименованию и марке материала без применения сборочных операций. К деталям относят изде­лия с покрытиями, а также изделия, полученные с помощью сварки, пайки, склеивания и подобных процессов.</a:t>
            </a:r>
          </a:p>
          <a:p>
            <a:endParaRPr lang="ru-RU" sz="36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6FA1BE5-3D63-43AB-B6AA-74DC0F569B4E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871962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8" y="332656"/>
            <a:ext cx="8003232" cy="4925144"/>
          </a:xfrm>
        </p:spPr>
        <p:txBody>
          <a:bodyPr/>
          <a:lstStyle/>
          <a:p>
            <a:r>
              <a:rPr lang="ru-RU" dirty="0"/>
              <a:t>Участки по восстановлению изношенных деталей являются основой авторемонтного производства. Эти участки в наи­большей степени обеспечивает </a:t>
            </a:r>
            <a:r>
              <a:rPr lang="ru-RU" dirty="0" err="1"/>
              <a:t>энерго</a:t>
            </a:r>
            <a:r>
              <a:rPr lang="ru-RU" dirty="0"/>
              <a:t>- и </a:t>
            </a:r>
            <a:r>
              <a:rPr lang="ru-RU" dirty="0" smtClean="0"/>
              <a:t>ресурсосбережение </a:t>
            </a:r>
            <a:r>
              <a:rPr lang="ru-RU" dirty="0"/>
              <a:t>этого производства. 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6FA1BE5-3D63-43AB-B6AA-74DC0F569B4E}" type="slidenum">
              <a:rPr lang="ru-RU" smtClean="0"/>
              <a:t>20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895620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88640"/>
            <a:ext cx="8424936" cy="6336704"/>
          </a:xfrm>
        </p:spPr>
        <p:txBody>
          <a:bodyPr>
            <a:normAutofit fontScale="92500" lnSpcReduction="20000"/>
          </a:bodyPr>
          <a:lstStyle/>
          <a:p>
            <a:r>
              <a:rPr lang="ru-RU" b="1" dirty="0"/>
              <a:t>Требования к отремонтированному автомобилю.</a:t>
            </a:r>
            <a:r>
              <a:rPr lang="ru-RU" dirty="0"/>
              <a:t> Авто­мобиль, прошедший ремонт, должен быть установленной комплектности, а его основные параметры (см. табл. 1.1) должны иметь нормативные значения, регламентированные руководствами по капитальному ремонту автомобилей и их агрегатов. Показатели качества деталей в большой степени определяют показатели сборочных единиц и агрегатов, а по­следние, в свою очередь, - показатели автомобилей. Норма­тивные значения функциональных показателей являются ог­раничениями, которые, в свою очередь, обеспечивают не ме­нее чем 80 %-</a:t>
            </a:r>
            <a:r>
              <a:rPr lang="ru-RU" dirty="0" err="1"/>
              <a:t>ную</a:t>
            </a:r>
            <a:r>
              <a:rPr lang="ru-RU" dirty="0"/>
              <a:t> послеремонтную наработку автомобиля от наработки нового автомобиля.</a:t>
            </a:r>
          </a:p>
          <a:p>
            <a:r>
              <a:rPr lang="ru-RU" dirty="0"/>
              <a:t>Задачи технологов при разработке технологических про­цессов ремонта автомобилей и цехового персонала при реали­зации этих процессов состоят в достижении нормативных зна­чений установленных показателей с наименьшим расходом труда, материалов и энергии.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6FA1BE5-3D63-43AB-B6AA-74DC0F569B4E}" type="slidenum">
              <a:rPr lang="ru-RU" smtClean="0"/>
              <a:t>21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863152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0"/>
            <a:ext cx="8424936" cy="6165304"/>
          </a:xfrm>
        </p:spPr>
        <p:txBody>
          <a:bodyPr/>
          <a:lstStyle/>
          <a:p>
            <a:r>
              <a:rPr lang="ru-RU" b="1" dirty="0"/>
              <a:t>Состав авторемонтного предприятия и назначение его производственных участков</a:t>
            </a:r>
          </a:p>
          <a:p>
            <a:r>
              <a:rPr lang="ru-RU" b="1" dirty="0"/>
              <a:t>Структура авторемонтного предприятия. </a:t>
            </a:r>
            <a:endParaRPr lang="ru-RU" b="1" dirty="0" smtClean="0"/>
          </a:p>
          <a:p>
            <a:r>
              <a:rPr lang="ru-RU" dirty="0"/>
              <a:t>Производ­ственная</a:t>
            </a:r>
            <a:r>
              <a:rPr lang="ru-RU" b="1" i="1" dirty="0"/>
              <a:t> структура авторемонтного предприятия -</a:t>
            </a:r>
            <a:r>
              <a:rPr lang="ru-RU" dirty="0"/>
              <a:t> это состав его производств, цехов, участков и отделов с указанием связей между ними. Структура предприятия зависит от чис­ленности работающих, стоимости производственных фондов, видов, сложности и объемов выпускаемой продукции.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6FA1BE5-3D63-43AB-B6AA-74DC0F569B4E}" type="slidenum">
              <a:rPr lang="ru-RU" smtClean="0"/>
              <a:t>22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809292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332656"/>
            <a:ext cx="8496944" cy="6336704"/>
          </a:xfrm>
        </p:spPr>
        <p:txBody>
          <a:bodyPr>
            <a:normAutofit lnSpcReduction="10000"/>
          </a:bodyPr>
          <a:lstStyle/>
          <a:p>
            <a:r>
              <a:rPr lang="ru-RU" i="1" dirty="0"/>
              <a:t>Заводоуправление</a:t>
            </a:r>
            <a:r>
              <a:rPr lang="ru-RU" dirty="0"/>
              <a:t> состоит из администрации, отделов и лабораторий. </a:t>
            </a:r>
            <a:endParaRPr lang="ru-RU" dirty="0" smtClean="0"/>
          </a:p>
          <a:p>
            <a:r>
              <a:rPr lang="ru-RU" dirty="0"/>
              <a:t>Состав и функции заводоуправления зависят от мощности и специализации предприятия. Заводские от­делы - это отделы главного технолога и главного конструк­тора (может быть объединенный из них - технический от­дел), технического контроля, материально-технического снабжения, планово-экономический, финансово-сбытовой, производственно-диспетчерский, труда и заработной платы, кадров. Основные функции заводских лабораторий: химиче­ский и металлографический анализ материалов, ремонт и по­верка средств измерений, сбор данных о надежности продан­ной техники и др.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6FA1BE5-3D63-43AB-B6AA-74DC0F569B4E}" type="slidenum">
              <a:rPr lang="ru-RU" smtClean="0"/>
              <a:t>23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659264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332656"/>
            <a:ext cx="8352928" cy="5760640"/>
          </a:xfrm>
        </p:spPr>
        <p:txBody>
          <a:bodyPr>
            <a:normAutofit/>
          </a:bodyPr>
          <a:lstStyle/>
          <a:p>
            <a:r>
              <a:rPr lang="ru-RU" i="1" dirty="0"/>
              <a:t>Основное производство -</a:t>
            </a:r>
            <a:r>
              <a:rPr lang="ru-RU" dirty="0"/>
              <a:t> это множество производствен­ных цехов (участков) со средствами ремонта и исполнителя­ми, обеспеченными документацией, которые непосредственно воздействуют на ремонтируемые изделия. Основное произ­водство занято выпуском товарной продукции (для продажи или обмена).</a:t>
            </a:r>
          </a:p>
          <a:p>
            <a:r>
              <a:rPr lang="ru-RU" dirty="0"/>
              <a:t>Структура основного производства бывает цеховая, участ­ковая или комбинированная.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6FA1BE5-3D63-43AB-B6AA-74DC0F569B4E}" type="slidenum">
              <a:rPr lang="ru-RU" smtClean="0"/>
              <a:t>24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443028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0"/>
            <a:ext cx="8640960" cy="6858000"/>
          </a:xfrm>
        </p:spPr>
        <p:txBody>
          <a:bodyPr>
            <a:normAutofit fontScale="77500" lnSpcReduction="20000"/>
          </a:bodyPr>
          <a:lstStyle/>
          <a:p>
            <a:r>
              <a:rPr lang="ru-RU" dirty="0"/>
              <a:t>Структура первого вида харак­терна для крупных предприятий с числом работающих свыше 500 человек. В этом случае предприятие, в зависимости от его специализации и кооперации с другими заводами, состоит из 3...5 самостоятельных цехов с числом работающих в каждом цехе 125...300 человек. Организуют следующие цехи:</a:t>
            </a:r>
          </a:p>
          <a:p>
            <a:pPr lvl="0"/>
            <a:r>
              <a:rPr lang="ru-RU" dirty="0"/>
              <a:t>разборочный с участками разборочно-очистным, сорти­ровочным и заготовительным;</a:t>
            </a:r>
          </a:p>
          <a:p>
            <a:pPr lvl="0"/>
            <a:r>
              <a:rPr lang="ru-RU" dirty="0"/>
              <a:t>механический с участками слесарно-механическим, прес­совым и кузнечно-рессорным;</a:t>
            </a:r>
          </a:p>
          <a:p>
            <a:pPr lvl="0"/>
            <a:r>
              <a:rPr lang="ru-RU" dirty="0"/>
              <a:t>индустриального восстановления деталей с участками восстановления отдельных деталей, термическим, сварочно- </a:t>
            </a:r>
            <a:r>
              <a:rPr lang="ru-RU" dirty="0" err="1"/>
              <a:t>металлизационным</a:t>
            </a:r>
            <a:r>
              <a:rPr lang="ru-RU" dirty="0"/>
              <a:t>, гальваническим, переработки резины и пластмасс и медницким;</a:t>
            </a:r>
          </a:p>
          <a:p>
            <a:pPr lvl="0"/>
            <a:r>
              <a:rPr lang="ru-RU" dirty="0"/>
              <a:t>агрегатно-сборочный цех с участками ремонта автомо­бильных агрегатов, топливной аппаратуры, электрооборудо­вания и гидросистем, комплектовочным, сборочным, окрасоч­ным и обкаточно-испытательным;</a:t>
            </a:r>
          </a:p>
          <a:p>
            <a:pPr lvl="0"/>
            <a:r>
              <a:rPr lang="ru-RU" dirty="0"/>
              <a:t>кузовной цех с участками ремонта кабин и оперения, де­ревообрабатывающим (ремонта платформ), шиноремонтным, обойным и окрасочным.</a:t>
            </a:r>
          </a:p>
          <a:p>
            <a:r>
              <a:rPr lang="ru-RU" dirty="0"/>
              <a:t>В структуре управления цехом имеются начальник цеха, начальники смен, старшие мастера, мастера и бригадиры.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6FA1BE5-3D63-43AB-B6AA-74DC0F569B4E}" type="slidenum">
              <a:rPr lang="ru-RU" smtClean="0"/>
              <a:t>25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806228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88640"/>
            <a:ext cx="8748464" cy="6408712"/>
          </a:xfrm>
        </p:spPr>
        <p:txBody>
          <a:bodyPr>
            <a:normAutofit lnSpcReduction="10000"/>
          </a:bodyPr>
          <a:lstStyle/>
          <a:p>
            <a:r>
              <a:rPr lang="ru-RU" dirty="0"/>
              <a:t>Цехи состоят из участков. Заводы с числом работающих менее 500 человек имеют в своем составе только участки, ко­торые возглавляют старшие мастера.</a:t>
            </a:r>
          </a:p>
          <a:p>
            <a:r>
              <a:rPr lang="ru-RU" i="1" dirty="0"/>
              <a:t>Производственный участок</a:t>
            </a:r>
            <a:r>
              <a:rPr lang="ru-RU" dirty="0"/>
              <a:t> - это структурная составляю­щая предприятия или цеха, которая состоит из совокупности рабочих мест и предназначена для выполнения отдельного технологического процесса или комплекса работ по ремонту отдельных агрегатов. В первом случае производственный уча­сток организован по технологическому признаку, во втором - по предметному. Технологическая специализация участков более прогрессивная, чем предметная по причине более глу­бокой специализации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6FA1BE5-3D63-43AB-B6AA-74DC0F569B4E}" type="slidenum">
              <a:rPr lang="ru-RU" smtClean="0"/>
              <a:t>26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826326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260648"/>
            <a:ext cx="8496944" cy="6336704"/>
          </a:xfrm>
        </p:spPr>
        <p:txBody>
          <a:bodyPr>
            <a:normAutofit fontScale="77500" lnSpcReduction="20000"/>
          </a:bodyPr>
          <a:lstStyle/>
          <a:p>
            <a:r>
              <a:rPr lang="ru-RU" dirty="0"/>
              <a:t>.</a:t>
            </a:r>
            <a:r>
              <a:rPr lang="ru-RU" b="1" i="1" dirty="0"/>
              <a:t> Функции основных производственных участков</a:t>
            </a:r>
            <a:r>
              <a:rPr lang="ru-RU" dirty="0"/>
              <a:t> авторемонтного производства следующие.</a:t>
            </a:r>
          </a:p>
          <a:p>
            <a:pPr lvl="0"/>
            <a:r>
              <a:rPr lang="ru-RU" dirty="0" err="1"/>
              <a:t>Предремонтное</a:t>
            </a:r>
            <a:r>
              <a:rPr lang="ru-RU" dirty="0"/>
              <a:t> диагностирование развивается с внедре­нием </a:t>
            </a:r>
            <a:r>
              <a:rPr lang="ru-RU" dirty="0" err="1"/>
              <a:t>необезличенного</a:t>
            </a:r>
            <a:r>
              <a:rPr lang="ru-RU" dirty="0"/>
              <a:t> ремонта, основная цель которого - вы­полнение с минимальной трудоемкостью самого необходимо­го объема ремонтных работ и сохранение прежних связей и взаимного расположения деталей между собой</a:t>
            </a:r>
            <a:r>
              <a:rPr lang="ru-RU" dirty="0" smtClean="0"/>
              <a:t>.</a:t>
            </a:r>
          </a:p>
          <a:p>
            <a:pPr lvl="0"/>
            <a:r>
              <a:rPr lang="ru-RU" dirty="0" smtClean="0"/>
              <a:t> </a:t>
            </a:r>
            <a:r>
              <a:rPr lang="ru-RU" b="1" dirty="0"/>
              <a:t>Диагностиро­вание </a:t>
            </a:r>
            <a:r>
              <a:rPr lang="ru-RU" dirty="0"/>
              <a:t>- это </a:t>
            </a:r>
            <a:r>
              <a:rPr lang="ru-RU" dirty="0" err="1"/>
              <a:t>безразборное</a:t>
            </a:r>
            <a:r>
              <a:rPr lang="ru-RU" dirty="0"/>
              <a:t> определение технического состояния агрегата (неисправностей и остаточного ресурса) по результа­там измерения диагностических параметров. К диагностиче­ским параметрам, например, относят: эффективную мощность, давление масла в главной магистрали, удельный расход топ­лива, содержание оксида углерода в отработавших газах, зазо­ры в соединениях, расходы газов и жидкостей, значения пара­метров рабочих процессов.</a:t>
            </a:r>
          </a:p>
          <a:p>
            <a:pPr lvl="0"/>
            <a:r>
              <a:rPr lang="ru-RU" dirty="0"/>
              <a:t>На разборочно-очистном участке разбирают автомобили на детали, а по мере разборки части автомобиля очищают. Очищенные детали сортируют на годные, негодные и подле­жащие восстановлению. У деталей последней группы находят повреждения, в зависимости от сочетания которых определя­ют маршруты восстановления и формируют партии деталей, направляемые на участки восстановления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6FA1BE5-3D63-43AB-B6AA-74DC0F569B4E}" type="slidenum">
              <a:rPr lang="ru-RU" smtClean="0"/>
              <a:t>27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715691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260648"/>
            <a:ext cx="8496944" cy="6408712"/>
          </a:xfrm>
        </p:spPr>
        <p:txBody>
          <a:bodyPr>
            <a:normAutofit fontScale="70000" lnSpcReduction="20000"/>
          </a:bodyPr>
          <a:lstStyle/>
          <a:p>
            <a:pPr lvl="0"/>
            <a:r>
              <a:rPr lang="ru-RU" dirty="0"/>
              <a:t>На участках восстановления деталей удаляют повреж­денные места деталей, закрепляют дополнительные ремонт­ные детали, наносят восстановительные покрытия и обраба­тывают поверхности для придания необходимых расположе­ния, форм, размеров и шероховатости этих поверхностей и балансируют детали. Наплавляемые и напыляемые покрытия наносят непосредственно на участках восстановления деталей, а электрохимические и полимерные покрытия наносят на са­мостоятельных участках в силу специфики соответствующих процессов.</a:t>
            </a:r>
          </a:p>
          <a:p>
            <a:pPr lvl="0"/>
            <a:r>
              <a:rPr lang="ru-RU" dirty="0"/>
              <a:t>Комплектовочный и сборочный участки служат для группирования деталей по видам, массе и ремонтным разме­рам, узловой сборки, балансировки сборочных единиц и об­щей сборки. При узловой и общей сборке обеспечивают необ­ходимую точность замыкающих размеров.</a:t>
            </a:r>
          </a:p>
          <a:p>
            <a:pPr lvl="0"/>
            <a:r>
              <a:rPr lang="ru-RU" dirty="0"/>
              <a:t>На участке окрашивания наносят на поверхности машин грунты, шпатлевки и эмали. Процесс нанесения декоративных покрытий обычно сопровождается высокотемпературной сушкой.</a:t>
            </a:r>
          </a:p>
          <a:p>
            <a:pPr lvl="0"/>
            <a:r>
              <a:rPr lang="ru-RU" dirty="0"/>
              <a:t>Процесс обкатки собранных агрегатов обеспечивает из­менение геометрических параметров соединений и физико- механических свойств поверхностных слоев материала в на­чальный период трения, тем самым готовит соединения дета­лей к эксплуатационной нагрузке.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6FA1BE5-3D63-43AB-B6AA-74DC0F569B4E}" type="slidenum">
              <a:rPr lang="ru-RU" smtClean="0"/>
              <a:t>28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814354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88640"/>
            <a:ext cx="8496944" cy="6408712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ru-RU" i="1" dirty="0"/>
              <a:t>Вспомогательное производство</a:t>
            </a:r>
            <a:r>
              <a:rPr lang="ru-RU" dirty="0"/>
              <a:t> служит для обеспечения жизнедеятельности основного производства. Во вспомога­тельном производстве изготавливают средства ремонта (обо­рудование и оснастку), необходимые в основном производ­стве, приобретение которых невозможно или нецелесообраз­но. Это производство содержит в исправном состоянии здания и сооружения, средства ремонта, энергосистемы и инженер­ные сети. Оно обеспечивает основное производство некото­рыми ресурсами (тепловой и электрической энергией, сжатым воздухом, холодом, технологическими газами, производ­ственной и питьевой водой, свежим воздухом и др.), удаляет и перерабатывает отходы.</a:t>
            </a:r>
          </a:p>
          <a:p>
            <a:r>
              <a:rPr lang="ru-RU" dirty="0"/>
              <a:t>Вспомогательное производство включает отделы главного механика и энергетика, инструментальный и ремонтно- строительный участки.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6FA1BE5-3D63-43AB-B6AA-74DC0F569B4E}" type="slidenum">
              <a:rPr lang="ru-RU" smtClean="0"/>
              <a:t>29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86038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260648"/>
            <a:ext cx="8496944" cy="6408712"/>
          </a:xfrm>
        </p:spPr>
        <p:txBody>
          <a:bodyPr>
            <a:normAutofit fontScale="70000" lnSpcReduction="20000"/>
          </a:bodyPr>
          <a:lstStyle/>
          <a:p>
            <a:r>
              <a:rPr lang="ru-RU" dirty="0"/>
              <a:t>Термины и определения средств и процессов ремонта за­имствованы с небольшими изменениями из технологии маши­ностроения.</a:t>
            </a:r>
          </a:p>
          <a:p>
            <a:r>
              <a:rPr lang="ru-RU" i="1" dirty="0"/>
              <a:t>Средства ремонта -</a:t>
            </a:r>
            <a:r>
              <a:rPr lang="ru-RU" dirty="0"/>
              <a:t> это технологическое оборудование и оснастка, необходимые для выполнения технологических воз­действий на ремонтируемые изделия на пути их превращения из состояния ремонтного фонда в состояние товарной продук­ции. Систему средств ремонта создают путем их приобрете­ния и изготовления, а совершенствуют путем модернизации.</a:t>
            </a:r>
          </a:p>
          <a:p>
            <a:r>
              <a:rPr lang="ru-RU" dirty="0"/>
              <a:t>В зависимости от соотношения расходов энергии живой и неживой природы, потребляемой средствами ремонта, их де­лят на следующие виды:</a:t>
            </a:r>
          </a:p>
          <a:p>
            <a:pPr lvl="0"/>
            <a:r>
              <a:rPr lang="ru-RU" dirty="0" err="1"/>
              <a:t>механизированно</a:t>
            </a:r>
            <a:r>
              <a:rPr lang="ru-RU" dirty="0"/>
              <a:t>-ручные;</a:t>
            </a:r>
          </a:p>
          <a:p>
            <a:pPr lvl="0"/>
            <a:r>
              <a:rPr lang="ru-RU" dirty="0"/>
              <a:t>механизированные;</a:t>
            </a:r>
          </a:p>
          <a:p>
            <a:pPr lvl="0"/>
            <a:r>
              <a:rPr lang="ru-RU" dirty="0"/>
              <a:t>полуавтоматические;</a:t>
            </a:r>
          </a:p>
          <a:p>
            <a:pPr lvl="0"/>
            <a:r>
              <a:rPr lang="ru-RU" dirty="0"/>
              <a:t>автоматические (используют только энергию неживой природы, в том числе и для целей управления).</a:t>
            </a:r>
          </a:p>
          <a:p>
            <a:r>
              <a:rPr lang="ru-RU" dirty="0"/>
              <a:t>При объемах ремонта до 2...4 тыс. агрегатов в год следует применять </a:t>
            </a:r>
            <a:r>
              <a:rPr lang="ru-RU" dirty="0" err="1"/>
              <a:t>механизированно</a:t>
            </a:r>
            <a:r>
              <a:rPr lang="ru-RU" dirty="0"/>
              <a:t>-ручные средства ремонта, при объемах 20...40 тыс. агрегатов в год - полуавтоматические средства и при промежуточных значениях объемов ремонта - механизированные средства.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6FA1BE5-3D63-43AB-B6AA-74DC0F569B4E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07396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332656"/>
            <a:ext cx="8568952" cy="5688632"/>
          </a:xfrm>
        </p:spPr>
        <p:txBody>
          <a:bodyPr>
            <a:normAutofit/>
          </a:bodyPr>
          <a:lstStyle/>
          <a:p>
            <a:r>
              <a:rPr lang="ru-RU" i="1" dirty="0"/>
              <a:t>Обслуживающее производство</a:t>
            </a:r>
            <a:r>
              <a:rPr lang="ru-RU" dirty="0"/>
              <a:t> обеспечивает бесперебой­ную работу основного и вспомогательного производства. В его составе имеются транспортный цех, службы снабжения и сбыта со складским хозяйством. К обслуживающим процес­сам относят перемещение, складирование и выдача материа­лов, полуфабрикатов, запасных частей, товарной продукции и др. В результате обслуживающих процессов не создается про­дукция, а только выполняются услуги.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6FA1BE5-3D63-43AB-B6AA-74DC0F569B4E}" type="slidenum">
              <a:rPr lang="ru-RU" smtClean="0"/>
              <a:t>30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744297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88640"/>
            <a:ext cx="8424936" cy="6336704"/>
          </a:xfrm>
        </p:spPr>
        <p:txBody>
          <a:bodyPr>
            <a:normAutofit/>
          </a:bodyPr>
          <a:lstStyle/>
          <a:p>
            <a:r>
              <a:rPr lang="ru-RU" dirty="0"/>
              <a:t>Внутризаводской транспорт производит внутрицеховые, межцеховые и складские перевозки материалов, полуфабрика­тов и изделий.</a:t>
            </a:r>
          </a:p>
          <a:p>
            <a:r>
              <a:rPr lang="ru-RU" dirty="0"/>
              <a:t>Общезаводские склады - это склад ремонтного фонда, за­пасных частей (с участком </a:t>
            </a:r>
            <a:r>
              <a:rPr lang="ru-RU" dirty="0" err="1"/>
              <a:t>расконсервации</a:t>
            </a:r>
            <a:r>
              <a:rPr lang="ru-RU" dirty="0"/>
              <a:t> деталей), метал­лов, химикатов, лакокрасочных, горюче-смазочных и лесома­териалов, сжатых газов, утиля, готовой продукции (с участком ее консервации).</a:t>
            </a:r>
          </a:p>
          <a:p>
            <a:r>
              <a:rPr lang="ru-RU" dirty="0"/>
              <a:t>Функции производственных участков, входящих в состав авторемонтного предприятия, приведены в табл. 1.3.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6FA1BE5-3D63-43AB-B6AA-74DC0F569B4E}" type="slidenum">
              <a:rPr lang="ru-RU" smtClean="0"/>
              <a:t>31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9742982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6FA1BE5-3D63-43AB-B6AA-74DC0F569B4E}" type="slidenum">
              <a:rPr lang="ru-RU" smtClean="0"/>
              <a:t>32</a:t>
            </a:fld>
            <a:endParaRPr lang="ru-RU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836712"/>
            <a:ext cx="8043384" cy="40964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58725443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6FA1BE5-3D63-43AB-B6AA-74DC0F569B4E}" type="slidenum">
              <a:rPr lang="ru-RU" smtClean="0"/>
              <a:t>33</a:t>
            </a:fld>
            <a:endParaRPr lang="ru-RU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1450" y="355600"/>
            <a:ext cx="5028902" cy="614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16889594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6FA1BE5-3D63-43AB-B6AA-74DC0F569B4E}" type="slidenum">
              <a:rPr lang="ru-RU" smtClean="0"/>
              <a:t>34</a:t>
            </a:fld>
            <a:endParaRPr lang="ru-RU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448294"/>
            <a:ext cx="7100994" cy="60486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76623766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539552" y="188640"/>
                <a:ext cx="8280920" cy="6480720"/>
              </a:xfrm>
            </p:spPr>
            <p:txBody>
              <a:bodyPr>
                <a:normAutofit fontScale="77500" lnSpcReduction="20000"/>
              </a:bodyPr>
              <a:lstStyle/>
              <a:p>
                <a:r>
                  <a:rPr lang="ru-RU" b="1" dirty="0" smtClean="0"/>
                  <a:t>Типы авторемонтных предприятий.</a:t>
                </a:r>
                <a:r>
                  <a:rPr lang="ru-RU" dirty="0"/>
                  <a:t> В зависимости от объемов и видов ремонта изделий выделяют следующие виды ремонтных предприятий: технические центры в составе про­изводственных объединений, выполняющие текущий и сред­ний ремонт автомобилей; авторемонтные мастерские для среднего ремонта автомобилей; специализированные авторе­монтные заводы, на которых выполняют капитальный ремонт автомобилей с индустриальным восстановлением их деталей.</a:t>
                </a:r>
              </a:p>
              <a:p>
                <a:r>
                  <a:rPr lang="ru-RU" dirty="0"/>
                  <a:t>Тип производства зависит от видов, регулярности выпуска и объема выпускаемой продукции. Он определяется значени­ем коэффициента закрепления операций К</a:t>
                </a:r>
                <a:r>
                  <a:rPr lang="ru-RU" baseline="-25000" dirty="0" smtClean="0"/>
                  <a:t>3</a:t>
                </a:r>
                <a:r>
                  <a:rPr lang="ru-RU" dirty="0" smtClean="0"/>
                  <a:t>.</a:t>
                </a:r>
                <a:r>
                  <a:rPr lang="ru-RU" baseline="-25000" dirty="0" smtClean="0"/>
                  <a:t>0</a:t>
                </a:r>
                <a:r>
                  <a:rPr lang="ru-RU" dirty="0" smtClean="0"/>
                  <a:t> </a:t>
                </a:r>
                <a:r>
                  <a:rPr lang="ru-RU" dirty="0"/>
                  <a:t>за рабочими </a:t>
                </a:r>
                <a:r>
                  <a:rPr lang="ru-RU" dirty="0" smtClean="0"/>
                  <a:t>местами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ru-RU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ru-RU" b="0" i="1" smtClean="0">
                              <a:latin typeface="Cambria Math"/>
                            </a:rPr>
                            <m:t>К</m:t>
                          </m:r>
                        </m:e>
                        <m:sub>
                          <m:r>
                            <a:rPr lang="ru-RU" b="0" i="1" smtClean="0">
                              <a:latin typeface="Cambria Math"/>
                            </a:rPr>
                            <m:t>з.о</m:t>
                          </m:r>
                        </m:sub>
                      </m:sSub>
                      <m:r>
                        <a:rPr lang="ru-RU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ru-RU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ru-RU" b="0" i="1" smtClean="0">
                              <a:latin typeface="Cambria Math"/>
                            </a:rPr>
                            <m:t>О</m:t>
                          </m:r>
                        </m:num>
                        <m:den>
                          <m:r>
                            <a:rPr lang="ru-RU" b="0" i="1" smtClean="0">
                              <a:latin typeface="Cambria Math"/>
                            </a:rPr>
                            <m:t>Р</m:t>
                          </m:r>
                        </m:den>
                      </m:f>
                    </m:oMath>
                  </m:oMathPara>
                </a14:m>
                <a:endParaRPr lang="ru-RU" dirty="0" smtClean="0"/>
              </a:p>
              <a:p>
                <a:r>
                  <a:rPr lang="ru-RU" dirty="0"/>
                  <a:t>где О и </a:t>
                </a:r>
                <a:r>
                  <a:rPr lang="ru-RU" dirty="0" smtClean="0"/>
                  <a:t>Р </a:t>
                </a:r>
                <a:r>
                  <a:rPr lang="ru-RU" dirty="0"/>
                  <a:t>— соответственно, число различных операций, вы­полненных в течение месяца, и рабочих мест на производстве.</a:t>
                </a:r>
              </a:p>
              <a:p>
                <a:r>
                  <a:rPr lang="ru-RU" dirty="0"/>
                  <a:t>Различают производство единичное, серийное и массовое. В единичном производстве</a:t>
                </a:r>
                <a:r>
                  <a:rPr lang="ru-RU" i="1" dirty="0"/>
                  <a:t> К</a:t>
                </a:r>
                <a:r>
                  <a:rPr lang="ru-RU" i="1" baseline="-25000" dirty="0"/>
                  <a:t>30</a:t>
                </a:r>
                <a:r>
                  <a:rPr lang="ru-RU" i="1" dirty="0"/>
                  <a:t> &gt;</a:t>
                </a:r>
                <a:r>
                  <a:rPr lang="ru-RU" dirty="0"/>
                  <a:t> 40, в мелкосерийном - 40 &gt;</a:t>
                </a:r>
                <a:r>
                  <a:rPr lang="ru-RU" i="1" dirty="0"/>
                  <a:t> </a:t>
                </a:r>
                <a:r>
                  <a:rPr lang="ru-RU" i="1" dirty="0" err="1"/>
                  <a:t>К</a:t>
                </a:r>
                <a:r>
                  <a:rPr lang="ru-RU" i="1" baseline="-25000" dirty="0" err="1"/>
                  <a:t>ъо</a:t>
                </a:r>
                <a:r>
                  <a:rPr lang="ru-RU" dirty="0"/>
                  <a:t> &gt; 20, в серийном -20</a:t>
                </a:r>
                <a:r>
                  <a:rPr lang="ru-RU" i="1" dirty="0"/>
                  <a:t> &gt; К</a:t>
                </a:r>
                <a:r>
                  <a:rPr lang="ru-RU" i="1" baseline="-25000" dirty="0"/>
                  <a:t>30</a:t>
                </a:r>
                <a:r>
                  <a:rPr lang="ru-RU" i="1" dirty="0"/>
                  <a:t>&gt;</a:t>
                </a:r>
                <a:r>
                  <a:rPr lang="ru-RU" dirty="0"/>
                  <a:t> </a:t>
                </a:r>
                <a:r>
                  <a:rPr lang="ru-RU" dirty="0" smtClean="0"/>
                  <a:t>10 и в </a:t>
                </a:r>
                <a:r>
                  <a:rPr lang="ru-RU" dirty="0"/>
                  <a:t>крупносерийном - 10 &gt; </a:t>
                </a:r>
                <a:r>
                  <a:rPr lang="ru-RU" dirty="0" err="1"/>
                  <a:t>К</a:t>
                </a:r>
                <a:r>
                  <a:rPr lang="ru-RU" baseline="-25000" dirty="0" err="1"/>
                  <a:t>ъл</a:t>
                </a:r>
                <a:r>
                  <a:rPr lang="ru-RU" dirty="0"/>
                  <a:t> &gt; 1. В массовом производстве на каждом рабочем месте выполняют одну операцию (К</a:t>
                </a:r>
                <a:r>
                  <a:rPr lang="ru-RU" baseline="-25000" dirty="0"/>
                  <a:t>3 0</a:t>
                </a:r>
                <a:r>
                  <a:rPr lang="ru-RU" dirty="0"/>
                  <a:t> = 1).</a:t>
                </a:r>
              </a:p>
              <a:p>
                <a:endParaRPr lang="ru-RU" dirty="0"/>
              </a:p>
              <a:p>
                <a:endParaRPr lang="ru-RU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39552" y="188640"/>
                <a:ext cx="8280920" cy="6480720"/>
              </a:xfrm>
              <a:blipFill rotWithShape="1">
                <a:blip r:embed="rId2"/>
                <a:stretch>
                  <a:fillRect l="-884" t="-1505" r="-1252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Номер слайда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6FA1BE5-3D63-43AB-B6AA-74DC0F569B4E}" type="slidenum">
              <a:rPr lang="ru-RU" smtClean="0"/>
              <a:t>35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0031663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188640"/>
            <a:ext cx="8280920" cy="6408712"/>
          </a:xfrm>
        </p:spPr>
        <p:txBody>
          <a:bodyPr>
            <a:normAutofit fontScale="85000" lnSpcReduction="20000"/>
          </a:bodyPr>
          <a:lstStyle/>
          <a:p>
            <a:r>
              <a:rPr lang="ru-RU" i="1" dirty="0"/>
              <a:t>Единичное производство</a:t>
            </a:r>
            <a:r>
              <a:rPr lang="ru-RU" dirty="0"/>
              <a:t> характеризуется малыми объема­ми выпуска одинаковых изделий, повторение ремонта кото­рых не предусмотрено. Применяется в мастерских, оснащен­ных универсальным оборудованием и инструментом. Уровень механизации низкий, а квалификация рабочих высокая.</a:t>
            </a:r>
          </a:p>
          <a:p>
            <a:r>
              <a:rPr lang="ru-RU" i="1" dirty="0"/>
              <a:t>Серийное производство</a:t>
            </a:r>
            <a:r>
              <a:rPr lang="ru-RU" dirty="0"/>
              <a:t> характеризуется ремонтом изде­лий, периодически повторяющимися партиями. Наиболее применяется при ремонте автомобилей и агрегатов. В этом производстве используют универсальное оборудование со специальными приспособлениями или инструментом. Квали­фикация рабочих средняя.</a:t>
            </a:r>
          </a:p>
          <a:p>
            <a:r>
              <a:rPr lang="ru-RU" i="1" dirty="0"/>
              <a:t>Массовое производство</a:t>
            </a:r>
            <a:r>
              <a:rPr lang="ru-RU" dirty="0"/>
              <a:t> характеризуется большими объемами выпуска продукции, непрерывно ремонтируемой в течение дли­тельного времени. За каждым рабочим местом закрепляют одну операцию, что позволяет использовать конвейеры и специальное оборудование. Квалификация рабочих невысокая. К условиям массового производства приближаются </a:t>
            </a:r>
            <a:r>
              <a:rPr lang="ru-RU" dirty="0" err="1"/>
              <a:t>агрегаторемонтные</a:t>
            </a:r>
            <a:r>
              <a:rPr lang="ru-RU" dirty="0"/>
              <a:t> заводы и цехи индустриального восстановления деталей.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6FA1BE5-3D63-43AB-B6AA-74DC0F569B4E}" type="slidenum">
              <a:rPr lang="ru-RU" smtClean="0"/>
              <a:t>36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1310411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332656"/>
            <a:ext cx="8424936" cy="6264696"/>
          </a:xfrm>
        </p:spPr>
        <p:txBody>
          <a:bodyPr>
            <a:normAutofit/>
          </a:bodyPr>
          <a:lstStyle/>
          <a:p>
            <a:r>
              <a:rPr lang="ru-RU" b="1" dirty="0"/>
              <a:t>Специализация авторемонтных предприятий.</a:t>
            </a:r>
            <a:r>
              <a:rPr lang="ru-RU" dirty="0"/>
              <a:t> Авторе­монтные заводы могут быть специализированы по предмет­ному и технологическому признакам. В первом случае за предприятием закрепляют или ремонт полнокомплектных ав­томобилей, или их частей (силовых агрегатов, двигателей, ко­робок передач, ведущих и </a:t>
            </a:r>
            <a:r>
              <a:rPr lang="ru-RU" dirty="0" err="1"/>
              <a:t>неведущих</a:t>
            </a:r>
            <a:r>
              <a:rPr lang="ru-RU" dirty="0"/>
              <a:t> мостов, электрообору­дования, приборов питания, аккумуляторных батарей, топлив­ной аппаратуры, шин и др.), или восстановление деталей. Во втором случае за заводами закрепляют отдельные техноло­гические процессы ремонта (нанесение восстановительных покрытий, разборку и сборку изделий и др.)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6FA1BE5-3D63-43AB-B6AA-74DC0F569B4E}" type="slidenum">
              <a:rPr lang="ru-RU" smtClean="0"/>
              <a:t>37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1238993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88640"/>
            <a:ext cx="8291264" cy="6264696"/>
          </a:xfrm>
        </p:spPr>
        <p:txBody>
          <a:bodyPr>
            <a:normAutofit lnSpcReduction="10000"/>
          </a:bodyPr>
          <a:lstStyle/>
          <a:p>
            <a:r>
              <a:rPr lang="ru-RU" dirty="0"/>
              <a:t>Организация капитального ремонта автомобилей</a:t>
            </a:r>
          </a:p>
          <a:p>
            <a:r>
              <a:rPr lang="ru-RU" b="1" dirty="0"/>
              <a:t>Определение и принципы организации ремонта</a:t>
            </a:r>
            <a:r>
              <a:rPr lang="ru-RU" b="1" dirty="0" smtClean="0"/>
              <a:t>.</a:t>
            </a:r>
          </a:p>
          <a:p>
            <a:r>
              <a:rPr lang="ru-RU" b="1" i="1" dirty="0"/>
              <a:t>Орга­низация производства</a:t>
            </a:r>
            <a:r>
              <a:rPr lang="ru-RU" dirty="0"/>
              <a:t> - это система мероприятий, обеспечи­вающих ритмичный выпуск продукции нормативного качест­ва и установленного объема, надлежащие условия безопасного труда с минимальным расходом производственных ресурсов без загрязнения окружающей среды.</a:t>
            </a:r>
          </a:p>
          <a:p>
            <a:r>
              <a:rPr lang="ru-RU" dirty="0"/>
              <a:t>При организации производства применяют: критерий, с по­мощью которого оценивают систему мероприятий; ограниче­ния, которые должны быть выполнены неукоснительно; пара­метры оптимизации, значения которых стремятся уменьшать.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6FA1BE5-3D63-43AB-B6AA-74DC0F569B4E}" type="slidenum">
              <a:rPr lang="ru-RU" smtClean="0"/>
              <a:t>38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3157336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260648"/>
            <a:ext cx="8219256" cy="6336704"/>
          </a:xfrm>
        </p:spPr>
        <p:txBody>
          <a:bodyPr>
            <a:normAutofit fontScale="92500" lnSpcReduction="10000"/>
          </a:bodyPr>
          <a:lstStyle/>
          <a:p>
            <a:r>
              <a:rPr lang="ru-RU" i="1" dirty="0"/>
              <a:t>Критерий</a:t>
            </a:r>
            <a:r>
              <a:rPr lang="ru-RU" dirty="0"/>
              <a:t> организации производства - это</a:t>
            </a:r>
            <a:r>
              <a:rPr lang="ru-RU" i="1" dirty="0"/>
              <a:t> ритмичность. </a:t>
            </a:r>
            <a:r>
              <a:rPr lang="ru-RU" dirty="0"/>
              <a:t>которая определяет способность предприятия выпускать про­дукцию через равные отрезки времени. Ритмичность произ­водства обусловлена его четким планированием, работой обо­рудования без остановок, своевременным обеспечением рабо­чих мест производственными ресурсами, образцовой техноло­гической и трудовой дисциплиной.</a:t>
            </a:r>
          </a:p>
          <a:p>
            <a:r>
              <a:rPr lang="ru-RU" i="1" dirty="0"/>
              <a:t>Ограничения</a:t>
            </a:r>
            <a:r>
              <a:rPr lang="ru-RU" dirty="0"/>
              <a:t> при организации производства - это установ­ленные уровень качества продукции и объемы ее выпуска, требования охраны труда, режим работы предприятия и его экологическая безопасность.</a:t>
            </a:r>
          </a:p>
          <a:p>
            <a:r>
              <a:rPr lang="ru-RU" i="1" dirty="0"/>
              <a:t>Оценочный параметр</a:t>
            </a:r>
            <a:r>
              <a:rPr lang="ru-RU" dirty="0"/>
              <a:t> организации производства - это рас­ход производственных ресурсов.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6FA1BE5-3D63-43AB-B6AA-74DC0F569B4E}" type="slidenum">
              <a:rPr lang="ru-RU" smtClean="0"/>
              <a:t>39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54603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260648"/>
            <a:ext cx="8640960" cy="6336704"/>
          </a:xfrm>
        </p:spPr>
        <p:txBody>
          <a:bodyPr>
            <a:normAutofit fontScale="85000" lnSpcReduction="20000"/>
          </a:bodyPr>
          <a:lstStyle/>
          <a:p>
            <a:r>
              <a:rPr lang="ru-RU" i="1" dirty="0"/>
              <a:t>Технологическое оборудование -</a:t>
            </a:r>
            <a:r>
              <a:rPr lang="ru-RU" dirty="0"/>
              <a:t> это средства ремонта, в которых для выполнения части технологического процесса устанавливают технологическую оснастку, материалы или заготовки и средства воздействия на них.</a:t>
            </a:r>
          </a:p>
          <a:p>
            <a:r>
              <a:rPr lang="ru-RU" dirty="0"/>
              <a:t>Примеры</a:t>
            </a:r>
            <a:r>
              <a:rPr lang="ru-RU" i="1" dirty="0"/>
              <a:t> технологического оборудования</a:t>
            </a:r>
            <a:r>
              <a:rPr lang="ru-RU" dirty="0"/>
              <a:t>: разборочные стен­ды, очистные машины, металлорежущие станки, обкаточно- тормозные стенды.</a:t>
            </a:r>
          </a:p>
          <a:p>
            <a:r>
              <a:rPr lang="ru-RU" dirty="0"/>
              <a:t>Технологическое оборудование классифицируют по видам обрабатываемых изделий, видам и разнообразию выполня­емых технологических функций и по приспособленности к изменяющимся ремонтируемым изделиям и объемам произ­водства.</a:t>
            </a:r>
          </a:p>
          <a:p>
            <a:r>
              <a:rPr lang="ru-RU" dirty="0"/>
              <a:t>В авторемонтном производстве применяют технологиче­ское оборудование следующих типов: диагностическое, раз- </a:t>
            </a:r>
            <a:r>
              <a:rPr lang="ru-RU" dirty="0" err="1"/>
              <a:t>борочное</a:t>
            </a:r>
            <a:r>
              <a:rPr lang="ru-RU" dirty="0"/>
              <a:t>, очистное, для определения технического состояния деталей, для нанесения покрытий, для обработки давлением, металлорежущее, деревообрабатывающее, термическое, изме­рительное, балансировочное, сборочное, окрасочное, обкаточ­ное, испытательное, подъемно-транспортное и для переработ­ки отходов.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6FA1BE5-3D63-43AB-B6AA-74DC0F569B4E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7164836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Различают объекты и средства организации авторемонтно­го производства (табл. 1.4). Производство и труд организуют руководители предприятия, цехов, участков, смен и бригад, работники отделов производственно-диспетчерского, органи­зации труда и заработной платы.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6FA1BE5-3D63-43AB-B6AA-74DC0F569B4E}" type="slidenum">
              <a:rPr lang="ru-RU" smtClean="0"/>
              <a:t>40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4042285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6FA1BE5-3D63-43AB-B6AA-74DC0F569B4E}" type="slidenum">
              <a:rPr lang="ru-RU" smtClean="0"/>
              <a:t>41</a:t>
            </a:fld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5725" y="0"/>
            <a:ext cx="5135643" cy="6857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29571678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260648"/>
            <a:ext cx="8712968" cy="6597352"/>
          </a:xfrm>
        </p:spPr>
        <p:txBody>
          <a:bodyPr>
            <a:normAutofit fontScale="85000" lnSpcReduction="10000"/>
          </a:bodyPr>
          <a:lstStyle/>
          <a:p>
            <a:r>
              <a:rPr lang="ru-RU" dirty="0"/>
              <a:t>Организация производства</a:t>
            </a:r>
            <a:r>
              <a:rPr lang="ru-RU" i="1" dirty="0"/>
              <a:t> во времени</a:t>
            </a:r>
            <a:r>
              <a:rPr lang="ru-RU" dirty="0"/>
              <a:t> выполняется непре­рывно в течение всего времени его существования. Основные принципы организации производства во времени: дифферен­циация или концентрация операций, непрерывность, гибкость, параллельность и пропорциональность.</a:t>
            </a:r>
          </a:p>
          <a:p>
            <a:r>
              <a:rPr lang="ru-RU" i="1" dirty="0"/>
              <a:t>Дифференциация операций</a:t>
            </a:r>
            <a:r>
              <a:rPr lang="ru-RU" dirty="0"/>
              <a:t> предполагает разделение их на составные части. Чем меньше переходов в операции, тем меньше требования к квалификации рабочих, зато выше про­изводительность труда и более высокие требования к органи­зации производства. Эта форма организации применяется в крупных ремонтных мастерских и на авторемонтных пред­приятиях.</a:t>
            </a:r>
          </a:p>
          <a:p>
            <a:r>
              <a:rPr lang="ru-RU" i="1" dirty="0"/>
              <a:t>Концентрация операций -</a:t>
            </a:r>
            <a:r>
              <a:rPr lang="ru-RU" dirty="0"/>
              <a:t> принцип, обратный их диффе­ренциации. Технологические операции такого вида становятся </a:t>
            </a:r>
            <a:r>
              <a:rPr lang="ru-RU" dirty="0" err="1"/>
              <a:t>многопереходными</a:t>
            </a:r>
            <a:r>
              <a:rPr lang="ru-RU" dirty="0"/>
              <a:t> и </a:t>
            </a:r>
            <a:r>
              <a:rPr lang="ru-RU" dirty="0" err="1"/>
              <a:t>многоинструментальными</a:t>
            </a:r>
            <a:r>
              <a:rPr lang="ru-RU" dirty="0"/>
              <a:t> и реализуют­ся, например, на оборудовании с ЧПУ. Квалификация рабочих при этом высокая, зато организация работ простая. Эта форма организации применяется на предприятиях различных типов.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6FA1BE5-3D63-43AB-B6AA-74DC0F569B4E}" type="slidenum">
              <a:rPr lang="ru-RU" smtClean="0"/>
              <a:t>42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33717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88640"/>
            <a:ext cx="8640960" cy="6480720"/>
          </a:xfrm>
        </p:spPr>
        <p:txBody>
          <a:bodyPr>
            <a:normAutofit fontScale="85000" lnSpcReduction="20000"/>
          </a:bodyPr>
          <a:lstStyle/>
          <a:p>
            <a:pPr marL="0" indent="0" algn="just">
              <a:buNone/>
            </a:pPr>
            <a:r>
              <a:rPr lang="ru-RU" dirty="0"/>
              <a:t>По широте выполняемых функций технологическое обору­дование делят на универсальное, специализированное и спе­циальное.</a:t>
            </a:r>
          </a:p>
          <a:p>
            <a:r>
              <a:rPr lang="ru-RU" i="1" dirty="0"/>
              <a:t>Универсальное оборудование</a:t>
            </a:r>
            <a:r>
              <a:rPr lang="ru-RU" dirty="0"/>
              <a:t> (металлорежущее, кузнечно- прессовое, термическое и др.) обладает широкими технологи­ческими возможностями.</a:t>
            </a:r>
          </a:p>
          <a:p>
            <a:r>
              <a:rPr lang="ru-RU" i="1" dirty="0"/>
              <a:t>Специализированное оборудование</a:t>
            </a:r>
            <a:r>
              <a:rPr lang="ru-RU" dirty="0"/>
              <a:t> обладает увеличенными производительностью и точностью обработки однотипных заготовок, но более узкими технологическими возможностями по сравнению с универсальным оборудованием. В специали­зированное оборудование превращают универсальное обору­дование (чаще металлорежущее) путем заводской модер­низации.</a:t>
            </a:r>
          </a:p>
          <a:p>
            <a:r>
              <a:rPr lang="ru-RU" i="1" dirty="0"/>
              <a:t>Специальное оборудование</a:t>
            </a:r>
            <a:r>
              <a:rPr lang="ru-RU" dirty="0"/>
              <a:t> выполняет узкую технологиче­скую функцию над ремонтируемым изделием определенной модели. Это оборудование обладает наибольшей производи­тельностью и обеспечивает наивысшую точность. Металлоре­жущее специальное оборудование изготавливают на станко­строительных заводах по заказу.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6FA1BE5-3D63-43AB-B6AA-74DC0F569B4E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305501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88640"/>
            <a:ext cx="8568952" cy="6408712"/>
          </a:xfrm>
        </p:spPr>
        <p:txBody>
          <a:bodyPr>
            <a:normAutofit fontScale="77500" lnSpcReduction="20000"/>
          </a:bodyPr>
          <a:lstStyle/>
          <a:p>
            <a:r>
              <a:rPr lang="ru-RU" dirty="0"/>
              <a:t>Примеры</a:t>
            </a:r>
            <a:r>
              <a:rPr lang="ru-RU" i="1" dirty="0"/>
              <a:t> специального оборудования</a:t>
            </a:r>
            <a:r>
              <a:rPr lang="ru-RU" dirty="0"/>
              <a:t>: шлифовальные станки для обработки коренных или шатунных шеек коленчатых валов, рас­точные станки для одновременной обработки коренных опор, втулок распределительного вала и отверстия под стартер в блоке цилиндров, контрольные стенды.</a:t>
            </a:r>
          </a:p>
          <a:p>
            <a:r>
              <a:rPr lang="ru-RU" dirty="0"/>
              <a:t>По приспособленности технологического оборудования к различным производственным условиям его делят на пере­страиваемое, переналаживаемое и гибкое.</a:t>
            </a:r>
          </a:p>
          <a:p>
            <a:r>
              <a:rPr lang="ru-RU" i="1" dirty="0"/>
              <a:t>Перестраиваемое оборудование</a:t>
            </a:r>
            <a:r>
              <a:rPr lang="ru-RU" dirty="0"/>
              <a:t> может быть использовано для обработки другой заготовки или группы заготовок при затратах, соизмеримых с его стоимостью.</a:t>
            </a:r>
          </a:p>
          <a:p>
            <a:r>
              <a:rPr lang="ru-RU" i="1" dirty="0"/>
              <a:t>Переналаживаемое оборудование</a:t>
            </a:r>
            <a:r>
              <a:rPr lang="ru-RU" dirty="0"/>
              <a:t> при переходе на обра­ботку другой заготовки или группы заготовок не требует до­полнительных вложений и остановки производства, но после­дующая его эксплуатация связана с изменением текущих рас­ходов.</a:t>
            </a:r>
          </a:p>
          <a:p>
            <a:r>
              <a:rPr lang="ru-RU" i="1" dirty="0"/>
              <a:t>Гибкое оборудование</a:t>
            </a:r>
            <a:r>
              <a:rPr lang="ru-RU" dirty="0"/>
              <a:t> при переходе на обработку другой за­готовки или группы заготовок не требует ни дополнительных вложений, ни остановки производства, ни увеличения теку­щих расходов.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6FA1BE5-3D63-43AB-B6AA-74DC0F569B4E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077770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404664"/>
            <a:ext cx="8208912" cy="6120680"/>
          </a:xfrm>
        </p:spPr>
        <p:txBody>
          <a:bodyPr>
            <a:normAutofit lnSpcReduction="10000"/>
          </a:bodyPr>
          <a:lstStyle/>
          <a:p>
            <a:r>
              <a:rPr lang="ru-RU" i="1" dirty="0"/>
              <a:t>Технологическая оснастка</a:t>
            </a:r>
            <a:r>
              <a:rPr lang="ru-RU" dirty="0"/>
              <a:t> представляет собой устройства, которые расширяют технологические возможности оборудо­вания и применяются только вместе с ним. Оснастка включает приспособления и инструмент.</a:t>
            </a:r>
          </a:p>
          <a:p>
            <a:r>
              <a:rPr lang="ru-RU" dirty="0"/>
              <a:t>Примеры</a:t>
            </a:r>
            <a:r>
              <a:rPr lang="ru-RU" i="1" dirty="0"/>
              <a:t> технологической оснастки</a:t>
            </a:r>
            <a:r>
              <a:rPr lang="ru-RU" dirty="0"/>
              <a:t>: фрезы, резцы, </a:t>
            </a:r>
            <a:r>
              <a:rPr lang="ru-RU" dirty="0" smtClean="0"/>
              <a:t>борштанги</a:t>
            </a:r>
            <a:r>
              <a:rPr lang="ru-RU" dirty="0"/>
              <a:t>, штампы, пресс-формы.</a:t>
            </a:r>
          </a:p>
          <a:p>
            <a:r>
              <a:rPr lang="ru-RU" i="1" dirty="0"/>
              <a:t>Приспособления -</a:t>
            </a:r>
            <a:r>
              <a:rPr lang="ru-RU" dirty="0"/>
              <a:t> это технологическая оснастка, предна­значенная для установки ремонтируемого изделия или ориен­тирования инструмента при выполнении технологической операции.</a:t>
            </a:r>
          </a:p>
          <a:p>
            <a:r>
              <a:rPr lang="ru-RU" i="1" dirty="0"/>
              <a:t>Инструмент -</a:t>
            </a:r>
            <a:r>
              <a:rPr lang="ru-RU" dirty="0"/>
              <a:t> это технологическая оснастка, предназна­ченная для воздействия на изделие с целью изменения его со­стояния.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6FA1BE5-3D63-43AB-B6AA-74DC0F569B4E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9205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260648"/>
            <a:ext cx="8496944" cy="6264696"/>
          </a:xfrm>
        </p:spPr>
        <p:txBody>
          <a:bodyPr>
            <a:normAutofit fontScale="92500" lnSpcReduction="10000"/>
          </a:bodyPr>
          <a:lstStyle/>
          <a:p>
            <a:r>
              <a:rPr lang="ru-RU" i="1" dirty="0"/>
              <a:t>Производственный процесс</a:t>
            </a:r>
            <a:r>
              <a:rPr lang="ru-RU" dirty="0"/>
              <a:t> ремонта включает множество работ, необходимых для получения отремонтированного ав­томобиля. Производственный процесс содержит:</a:t>
            </a:r>
          </a:p>
          <a:p>
            <a:pPr lvl="0"/>
            <a:r>
              <a:rPr lang="ru-RU" dirty="0"/>
              <a:t>основные процессы непосредственного воздействия ис­полнителей и средств ремонта на ремонтируемые автомобили по устранению неисправностей и восстановлению ресурса;</a:t>
            </a:r>
          </a:p>
          <a:p>
            <a:pPr lvl="0"/>
            <a:r>
              <a:rPr lang="ru-RU" dirty="0"/>
              <a:t>вспомогательные процессы, обеспечивающие работу предприятия, в том числе, ремонт зданий, сооружений и обо­рудования, изготовление технологической оснастки, произ­водство энергии;</a:t>
            </a:r>
          </a:p>
          <a:p>
            <a:pPr lvl="0"/>
            <a:r>
              <a:rPr lang="ru-RU" dirty="0"/>
              <a:t>обслуживающие процессы, включающие перемещение и хранение ремонтного фонда, материалов и товарной продук­ции, материально-техническое снабжение и содержание в по­рядке заводской территории.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6FA1BE5-3D63-43AB-B6AA-74DC0F569B4E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801168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i="1" dirty="0"/>
              <a:t>Технологический процесс</a:t>
            </a:r>
            <a:r>
              <a:rPr lang="ru-RU" dirty="0"/>
              <a:t> ремонта - часть производствен­ного процесса, содержащего целенаправленные действия по изменению состояния ремонтируемых объектов и определе­нию этого состояния.</a:t>
            </a:r>
          </a:p>
          <a:p>
            <a:r>
              <a:rPr lang="ru-RU" dirty="0"/>
              <a:t>В технологическом процессе участвуют предмет ремонта (ремонтируемое изделие), средства ремонта (оборудование, оснастка и инструмент) и исполнители. Технологический про­цесс протекает на рабочих местах.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6FA1BE5-3D63-43AB-B6AA-74DC0F569B4E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853062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hermal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rmal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ermal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63500" dist="38100" dir="81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101600" dist="63500" dir="810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000000"/>
            </a:lightRig>
          </a:scene3d>
          <a:sp3d>
            <a:bevelT h="1905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lumMod val="125000"/>
              </a:schemeClr>
            </a:gs>
            <a:gs pos="55000">
              <a:schemeClr val="phClr">
                <a:shade val="100000"/>
                <a:satMod val="100000"/>
                <a:lumMod val="100000"/>
              </a:schemeClr>
            </a:gs>
            <a:gs pos="100000">
              <a:schemeClr val="phClr">
                <a:shade val="90000"/>
                <a:satMod val="300000"/>
                <a:lumMod val="9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8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Термический</Template>
  <TotalTime>663</TotalTime>
  <Words>3411</Words>
  <Application>Microsoft Office PowerPoint</Application>
  <PresentationFormat>Экран (4:3)</PresentationFormat>
  <Paragraphs>160</Paragraphs>
  <Slides>42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42</vt:i4>
      </vt:variant>
    </vt:vector>
  </HeadingPairs>
  <TitlesOfParts>
    <vt:vector size="43" baseType="lpstr">
      <vt:lpstr>Thermal</vt:lpstr>
      <vt:lpstr>Предметы, средства, процессы и особенности авторемонтного производства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Технология ремонта и сборки автомобилей</dc:title>
  <dc:creator>Лиза</dc:creator>
  <cp:lastModifiedBy>Лиза</cp:lastModifiedBy>
  <cp:revision>18</cp:revision>
  <dcterms:created xsi:type="dcterms:W3CDTF">2013-02-10T13:41:44Z</dcterms:created>
  <dcterms:modified xsi:type="dcterms:W3CDTF">2013-02-24T22:11:06Z</dcterms:modified>
</cp:coreProperties>
</file>