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9"/>
  </p:notesMasterIdLst>
  <p:sldIdLst>
    <p:sldId id="256" r:id="rId2"/>
    <p:sldId id="257" r:id="rId3"/>
    <p:sldId id="258" r:id="rId4"/>
    <p:sldId id="291"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92" r:id="rId35"/>
    <p:sldId id="288" r:id="rId36"/>
    <p:sldId id="289" r:id="rId37"/>
    <p:sldId id="290" r:id="rId3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Светлый стиль 3 - акцент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2" d="100"/>
          <a:sy n="42" d="100"/>
        </p:scale>
        <p:origin x="-75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C7CA52-A658-426C-AAB4-07FA7F4EFC8E}" type="datetimeFigureOut">
              <a:rPr lang="ru-RU" smtClean="0"/>
              <a:t>12.03.2013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592BC5-1D2F-475B-AE5B-97435B2CD529}" type="slidenum">
              <a:rPr lang="ru-RU" smtClean="0"/>
              <a:t>‹#›</a:t>
            </a:fld>
            <a:endParaRPr lang="ru-RU"/>
          </a:p>
        </p:txBody>
      </p:sp>
    </p:spTree>
    <p:extLst>
      <p:ext uri="{BB962C8B-B14F-4D97-AF65-F5344CB8AC3E}">
        <p14:creationId xmlns:p14="http://schemas.microsoft.com/office/powerpoint/2010/main" val="2936714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0"/>
            <a:ext cx="752475"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1"/>
          <p:cNvSpPr>
            <a:spLocks noGrp="1"/>
          </p:cNvSpPr>
          <p:nvPr>
            <p:ph type="ctrTitle"/>
          </p:nvPr>
        </p:nvSpPr>
        <p:spPr>
          <a:xfrm>
            <a:off x="1216152" y="1267485"/>
            <a:ext cx="7235981" cy="5133316"/>
          </a:xfrm>
        </p:spPr>
        <p:txBody>
          <a:bodyPr/>
          <a:lstStyle>
            <a:lvl1pPr>
              <a:defRPr sz="11500"/>
            </a:lvl1pPr>
          </a:lstStyle>
          <a:p>
            <a:r>
              <a:rPr lang="ru-RU" smtClean="0"/>
              <a:t>Образец заголовка</a:t>
            </a:r>
            <a:endParaRPr lang="en-US" dirty="0"/>
          </a:p>
        </p:txBody>
      </p:sp>
      <p:sp>
        <p:nvSpPr>
          <p:cNvPr id="3" name="Subtitle 2"/>
          <p:cNvSpPr>
            <a:spLocks noGrp="1"/>
          </p:cNvSpPr>
          <p:nvPr>
            <p:ph type="subTitle" idx="1"/>
          </p:nvPr>
        </p:nvSpPr>
        <p:spPr>
          <a:xfrm>
            <a:off x="1216151" y="201702"/>
            <a:ext cx="6189583" cy="949569"/>
          </a:xfrm>
        </p:spPr>
        <p:txBody>
          <a:bodyPr>
            <a:normAutofit/>
          </a:bodyPr>
          <a:lstStyle>
            <a:lvl1pPr marL="0" indent="0" algn="r">
              <a:buNone/>
              <a:defRPr sz="2400">
                <a:solidFill>
                  <a:schemeClr val="tx2">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A618A79-C252-455D-BEB4-2F4FE8948A79}" type="datetime1">
              <a:rPr lang="ru-RU" smtClean="0"/>
              <a:t>12.03.2013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8150469" y="236415"/>
            <a:ext cx="785301" cy="365125"/>
          </a:xfrm>
        </p:spPr>
        <p:txBody>
          <a:bodyPr/>
          <a:lstStyle>
            <a:lvl1pPr>
              <a:defRPr sz="1400"/>
            </a:lvl1pPr>
          </a:lstStyle>
          <a:p>
            <a:fld id="{56FA1BE5-3D63-43AB-B6AA-74DC0F569B4E}" type="slidenum">
              <a:rPr lang="ru-RU" smtClean="0"/>
              <a:t>‹#›</a:t>
            </a:fld>
            <a:endParaRPr lang="ru-RU"/>
          </a:p>
        </p:txBody>
      </p:sp>
      <p:grpSp>
        <p:nvGrpSpPr>
          <p:cNvPr id="7" name="Group 6"/>
          <p:cNvGrpSpPr/>
          <p:nvPr/>
        </p:nvGrpSpPr>
        <p:grpSpPr>
          <a:xfrm>
            <a:off x="7467600" y="209550"/>
            <a:ext cx="657226" cy="431800"/>
            <a:chOff x="7467600" y="209550"/>
            <a:chExt cx="657226" cy="431800"/>
          </a:xfrm>
          <a:solidFill>
            <a:schemeClr val="tx2">
              <a:lumMod val="60000"/>
              <a:lumOff val="40000"/>
            </a:schemeClr>
          </a:solidFill>
        </p:grpSpPr>
        <p:sp>
          <p:nvSpPr>
            <p:cNvPr id="8" name="Freeform 5"/>
            <p:cNvSpPr>
              <a:spLocks/>
            </p:cNvSpPr>
            <p:nvPr/>
          </p:nvSpPr>
          <p:spPr bwMode="auto">
            <a:xfrm>
              <a:off x="7467600"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7677151"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5"/>
            <p:cNvSpPr>
              <a:spLocks/>
            </p:cNvSpPr>
            <p:nvPr/>
          </p:nvSpPr>
          <p:spPr bwMode="auto">
            <a:xfrm>
              <a:off x="7881939"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1"/>
                                        </p:tgtEl>
                                      </p:cBhvr>
                                    </p:animEffect>
                                    <p:set>
                                      <p:cBhvr>
                                        <p:cTn id="7" dur="1" fill="hold">
                                          <p:stCondLst>
                                            <p:cond delay="1999"/>
                                          </p:stCondLst>
                                        </p:cTn>
                                        <p:tgtEl>
                                          <p:spTgt spid="11"/>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F9A8113-7230-47C2-8C12-2C85D67E83CF}" type="datetime1">
              <a:rPr lang="ru-RU" smtClean="0"/>
              <a:t>12.03.2013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6FA1BE5-3D63-43AB-B6AA-74DC0F569B4E}"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99B7FD8-1C62-4C07-B50E-D95E06A67103}" type="datetime1">
              <a:rPr lang="ru-RU" smtClean="0"/>
              <a:t>12.03.2013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6FA1BE5-3D63-43AB-B6AA-74DC0F569B4E}"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ru-RU" smtClean="0"/>
              <a:t>Образец заголовка</a:t>
            </a:r>
            <a:endParaRPr lang="en-US" dirty="0"/>
          </a:p>
        </p:txBody>
      </p:sp>
      <p:sp>
        <p:nvSpPr>
          <p:cNvPr id="3" name="Content Placeholder 2"/>
          <p:cNvSpPr>
            <a:spLocks noGrp="1"/>
          </p:cNvSpPr>
          <p:nvPr>
            <p:ph idx="1"/>
          </p:nvPr>
        </p:nvSpPr>
        <p:spPr>
          <a:xfrm>
            <a:off x="1219200" y="838200"/>
            <a:ext cx="7467600" cy="4419600"/>
          </a:xfrm>
        </p:spPr>
        <p:txBody>
          <a:bodyPr>
            <a:normAutofit/>
          </a:bodyPr>
          <a:lstStyle>
            <a:lvl1pP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FD9B277C-4520-4C34-AC0C-996D280B33E0}" type="datetime1">
              <a:rPr lang="ru-RU" smtClean="0"/>
              <a:t>12.03.2013</a:t>
            </a:fld>
            <a:endParaRPr lang="ru-RU"/>
          </a:p>
        </p:txBody>
      </p:sp>
      <p:sp>
        <p:nvSpPr>
          <p:cNvPr id="10" name="Slide Number Placeholder 9"/>
          <p:cNvSpPr>
            <a:spLocks noGrp="1"/>
          </p:cNvSpPr>
          <p:nvPr>
            <p:ph type="sldNum" sz="quarter" idx="11"/>
          </p:nvPr>
        </p:nvSpPr>
        <p:spPr/>
        <p:txBody>
          <a:bodyPr/>
          <a:lstStyle/>
          <a:p>
            <a:fld id="{56FA1BE5-3D63-43AB-B6AA-74DC0F569B4E}" type="slidenum">
              <a:rPr lang="ru-RU" smtClean="0"/>
              <a:t>‹#›</a:t>
            </a:fld>
            <a:endParaRPr lang="ru-RU"/>
          </a:p>
        </p:txBody>
      </p:sp>
      <p:sp>
        <p:nvSpPr>
          <p:cNvPr id="12" name="Footer Placeholder 11"/>
          <p:cNvSpPr>
            <a:spLocks noGrp="1"/>
          </p:cNvSpPr>
          <p:nvPr>
            <p:ph type="ftr" sz="quarter" idx="12"/>
          </p:nvPr>
        </p:nvSpPr>
        <p:spPr/>
        <p:txBody>
          <a:bodyPr/>
          <a:lstStyle/>
          <a:p>
            <a:endParaRPr lang="ru-RU"/>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199" y="4484080"/>
            <a:ext cx="723900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3"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ru-RU" smtClean="0"/>
              <a:t>Образец заголовка</a:t>
            </a:r>
            <a:endParaRPr lang="en-US" dirty="0"/>
          </a:p>
        </p:txBody>
      </p:sp>
      <p:sp>
        <p:nvSpPr>
          <p:cNvPr id="19" name="Date Placeholder 18"/>
          <p:cNvSpPr>
            <a:spLocks noGrp="1"/>
          </p:cNvSpPr>
          <p:nvPr>
            <p:ph type="dt" sz="half" idx="10"/>
          </p:nvPr>
        </p:nvSpPr>
        <p:spPr/>
        <p:txBody>
          <a:bodyPr/>
          <a:lstStyle/>
          <a:p>
            <a:fld id="{5A686A54-7D77-43D4-8AA5-E62E729C67B3}" type="datetime1">
              <a:rPr lang="ru-RU" smtClean="0"/>
              <a:t>12.03.2013</a:t>
            </a:fld>
            <a:endParaRPr lang="ru-RU"/>
          </a:p>
        </p:txBody>
      </p:sp>
      <p:sp>
        <p:nvSpPr>
          <p:cNvPr id="20" name="Slide Number Placeholder 19"/>
          <p:cNvSpPr>
            <a:spLocks noGrp="1"/>
          </p:cNvSpPr>
          <p:nvPr>
            <p:ph type="sldNum" sz="quarter" idx="11"/>
          </p:nvPr>
        </p:nvSpPr>
        <p:spPr/>
        <p:txBody>
          <a:bodyPr/>
          <a:lstStyle/>
          <a:p>
            <a:fld id="{56FA1BE5-3D63-43AB-B6AA-74DC0F569B4E}" type="slidenum">
              <a:rPr lang="ru-RU" smtClean="0"/>
              <a:t>‹#›</a:t>
            </a:fld>
            <a:endParaRPr lang="ru-RU"/>
          </a:p>
        </p:txBody>
      </p:sp>
      <p:sp>
        <p:nvSpPr>
          <p:cNvPr id="21" name="Footer Placeholder 20"/>
          <p:cNvSpPr>
            <a:spLocks noGrp="1"/>
          </p:cNvSpPr>
          <p:nvPr>
            <p:ph type="ftr" sz="quarter" idx="12"/>
          </p:nvPr>
        </p:nvSpPr>
        <p:spPr/>
        <p:txBody>
          <a:bodyPr/>
          <a:lstStyle/>
          <a:p>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5" name="Date Placeholder 4"/>
          <p:cNvSpPr>
            <a:spLocks noGrp="1"/>
          </p:cNvSpPr>
          <p:nvPr>
            <p:ph type="dt" sz="half" idx="10"/>
          </p:nvPr>
        </p:nvSpPr>
        <p:spPr/>
        <p:txBody>
          <a:bodyPr/>
          <a:lstStyle/>
          <a:p>
            <a:fld id="{1F774605-A76E-4C67-995C-24438F5AFA13}" type="datetime1">
              <a:rPr lang="ru-RU" smtClean="0"/>
              <a:t>12.03.2013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6FA1BE5-3D63-43AB-B6AA-74DC0F569B4E}" type="slidenum">
              <a:rPr lang="ru-RU" smtClean="0"/>
              <a:t>‹#›</a:t>
            </a:fld>
            <a:endParaRPr lang="ru-RU"/>
          </a:p>
        </p:txBody>
      </p:sp>
      <p:sp>
        <p:nvSpPr>
          <p:cNvPr id="9" name="Content Placeholder 8"/>
          <p:cNvSpPr>
            <a:spLocks noGrp="1"/>
          </p:cNvSpPr>
          <p:nvPr>
            <p:ph sz="quarter" idx="13"/>
          </p:nvPr>
        </p:nvSpPr>
        <p:spPr>
          <a:xfrm>
            <a:off x="1216152" y="841248"/>
            <a:ext cx="3730752" cy="43891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5102352" y="841248"/>
            <a:ext cx="3730752" cy="43891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219200" y="841248"/>
            <a:ext cx="3733800"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5105400" y="841248"/>
            <a:ext cx="3735267"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FDC00CEF-B8D9-44C1-A784-774D479FD8CD}" type="datetime1">
              <a:rPr lang="ru-RU" smtClean="0"/>
              <a:t>12.03.2013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6FA1BE5-3D63-43AB-B6AA-74DC0F569B4E}" type="slidenum">
              <a:rPr lang="ru-RU" smtClean="0"/>
              <a:t>‹#›</a:t>
            </a:fld>
            <a:endParaRPr lang="ru-RU"/>
          </a:p>
        </p:txBody>
      </p:sp>
      <p:sp>
        <p:nvSpPr>
          <p:cNvPr id="11" name="Content Placeholder 10"/>
          <p:cNvSpPr>
            <a:spLocks noGrp="1"/>
          </p:cNvSpPr>
          <p:nvPr>
            <p:ph sz="quarter" idx="13"/>
          </p:nvPr>
        </p:nvSpPr>
        <p:spPr>
          <a:xfrm>
            <a:off x="1216152" y="1380744"/>
            <a:ext cx="3730752" cy="38404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Content Placeholder 12"/>
          <p:cNvSpPr>
            <a:spLocks noGrp="1"/>
          </p:cNvSpPr>
          <p:nvPr>
            <p:ph sz="quarter" idx="14"/>
          </p:nvPr>
        </p:nvSpPr>
        <p:spPr>
          <a:xfrm>
            <a:off x="5102352" y="1380743"/>
            <a:ext cx="3730752" cy="38404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FCDCB3F0-4D7B-43DC-A902-0F3B61541AE3}" type="datetime1">
              <a:rPr lang="ru-RU" smtClean="0"/>
              <a:t>12.03.2013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6FA1BE5-3D63-43AB-B6AA-74DC0F569B4E}"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DD2F394-2720-45AF-9CE2-8E459C0BBFF8}" type="datetime1">
              <a:rPr lang="ru-RU" smtClean="0"/>
              <a:t>12.03.2013</a:t>
            </a:fld>
            <a:endParaRPr lang="ru-RU"/>
          </a:p>
        </p:txBody>
      </p:sp>
      <p:sp>
        <p:nvSpPr>
          <p:cNvPr id="6" name="Slide Number Placeholder 5"/>
          <p:cNvSpPr>
            <a:spLocks noGrp="1"/>
          </p:cNvSpPr>
          <p:nvPr>
            <p:ph type="sldNum" sz="quarter" idx="11"/>
          </p:nvPr>
        </p:nvSpPr>
        <p:spPr/>
        <p:txBody>
          <a:bodyPr/>
          <a:lstStyle/>
          <a:p>
            <a:fld id="{56FA1BE5-3D63-43AB-B6AA-74DC0F569B4E}" type="slidenum">
              <a:rPr lang="ru-RU" smtClean="0"/>
              <a:t>‹#›</a:t>
            </a:fld>
            <a:endParaRPr lang="ru-RU"/>
          </a:p>
        </p:txBody>
      </p:sp>
      <p:sp>
        <p:nvSpPr>
          <p:cNvPr id="7" name="Footer Placeholder 6"/>
          <p:cNvSpPr>
            <a:spLocks noGrp="1"/>
          </p:cNvSpPr>
          <p:nvPr>
            <p:ph type="ftr" sz="quarter" idx="12"/>
          </p:nvPr>
        </p:nvSpPr>
        <p:spPr/>
        <p:txBody>
          <a:bodyPr/>
          <a:lstStyle/>
          <a:p>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715000" y="395287"/>
            <a:ext cx="3008313" cy="1162050"/>
          </a:xfrm>
        </p:spPr>
        <p:txBody>
          <a:bodyPr anchor="b"/>
          <a:lstStyle>
            <a:lvl1pPr algn="l">
              <a:defRPr sz="2000" b="1">
                <a:ln>
                  <a:noFill/>
                </a:ln>
                <a:solidFill>
                  <a:srgbClr val="FF7605"/>
                </a:solidFill>
                <a:effectLs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5715000" y="1557337"/>
            <a:ext cx="3008313"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Content Placeholder 13"/>
          <p:cNvSpPr>
            <a:spLocks noGrp="1"/>
          </p:cNvSpPr>
          <p:nvPr>
            <p:ph sz="quarter" idx="13"/>
          </p:nvPr>
        </p:nvSpPr>
        <p:spPr>
          <a:xfrm>
            <a:off x="914400" y="381000"/>
            <a:ext cx="4800600" cy="5943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9" name="Date Placeholder 8"/>
          <p:cNvSpPr>
            <a:spLocks noGrp="1"/>
          </p:cNvSpPr>
          <p:nvPr>
            <p:ph type="dt" sz="half" idx="14"/>
          </p:nvPr>
        </p:nvSpPr>
        <p:spPr/>
        <p:txBody>
          <a:bodyPr/>
          <a:lstStyle/>
          <a:p>
            <a:fld id="{228D9042-3692-4F81-A643-66402E115CB8}" type="datetime1">
              <a:rPr lang="ru-RU" smtClean="0"/>
              <a:t>12.03.2013</a:t>
            </a:fld>
            <a:endParaRPr lang="ru-RU"/>
          </a:p>
        </p:txBody>
      </p:sp>
      <p:sp>
        <p:nvSpPr>
          <p:cNvPr id="10" name="Slide Number Placeholder 9"/>
          <p:cNvSpPr>
            <a:spLocks noGrp="1"/>
          </p:cNvSpPr>
          <p:nvPr>
            <p:ph type="sldNum" sz="quarter" idx="15"/>
          </p:nvPr>
        </p:nvSpPr>
        <p:spPr/>
        <p:txBody>
          <a:bodyPr/>
          <a:lstStyle/>
          <a:p>
            <a:fld id="{56FA1BE5-3D63-43AB-B6AA-74DC0F569B4E}" type="slidenum">
              <a:rPr lang="ru-RU" smtClean="0"/>
              <a:t>‹#›</a:t>
            </a:fld>
            <a:endParaRPr lang="ru-RU"/>
          </a:p>
        </p:txBody>
      </p:sp>
      <p:sp>
        <p:nvSpPr>
          <p:cNvPr id="13" name="Footer Placeholder 12"/>
          <p:cNvSpPr>
            <a:spLocks noGrp="1"/>
          </p:cNvSpPr>
          <p:nvPr>
            <p:ph type="ftr" sz="quarter" idx="16"/>
          </p:nvPr>
        </p:nvSpPr>
        <p:spPr/>
        <p:txBody>
          <a:bodyPr/>
          <a:lstStyle/>
          <a:p>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19200" y="4624754"/>
            <a:ext cx="5486400" cy="404446"/>
          </a:xfrm>
        </p:spPr>
        <p:txBody>
          <a:bodyPr bIns="0" anchor="b"/>
          <a:lstStyle>
            <a:lvl1pPr algn="l">
              <a:defRPr sz="2000" b="1">
                <a:ln w="12700">
                  <a:noFill/>
                </a:ln>
                <a:solidFill>
                  <a:schemeClr val="tx1"/>
                </a:solidFill>
                <a:effectLst/>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1323975" y="381000"/>
            <a:ext cx="5867400" cy="40814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1219200" y="5029200"/>
            <a:ext cx="403860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081DC81-E1DF-4FD4-BD81-AF629C76795B}" type="datetime1">
              <a:rPr lang="ru-RU" smtClean="0"/>
              <a:t>12.03.2013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6FA1BE5-3D63-43AB-B6AA-74DC0F569B4E}" type="slidenum">
              <a:rPr lang="ru-RU" smtClean="0"/>
              <a:t>‹#›</a:t>
            </a:fld>
            <a:endParaRPr lang="ru-RU"/>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228600" cy="6858000"/>
          </a:xfrm>
          <a:prstGeom prst="rect">
            <a:avLst/>
          </a:prstGeom>
          <a:gradFill>
            <a:gsLst>
              <a:gs pos="0">
                <a:schemeClr val="accent1"/>
              </a:gs>
              <a:gs pos="52000">
                <a:schemeClr val="accent6">
                  <a:lumMod val="75000"/>
                </a:schemeClr>
              </a:gs>
              <a:gs pos="100000">
                <a:schemeClr val="accent6">
                  <a:lumMod val="50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13" name="Rectangle 12"/>
          <p:cNvSpPr/>
          <p:nvPr/>
        </p:nvSpPr>
        <p:spPr>
          <a:xfrm>
            <a:off x="0" y="0"/>
            <a:ext cx="228600"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Placeholder 1"/>
          <p:cNvSpPr>
            <a:spLocks noGrp="1"/>
          </p:cNvSpPr>
          <p:nvPr>
            <p:ph type="title"/>
          </p:nvPr>
        </p:nvSpPr>
        <p:spPr>
          <a:xfrm>
            <a:off x="1219200" y="5257800"/>
            <a:ext cx="7239000" cy="1143000"/>
          </a:xfrm>
          <a:prstGeom prst="rect">
            <a:avLst/>
          </a:prstGeom>
        </p:spPr>
        <p:txBody>
          <a:bodyPr vert="horz" lIns="91440" tIns="45720" rIns="91440" bIns="45720" rtlCol="0" anchor="b">
            <a:noAutofit/>
          </a:bodyPr>
          <a:lstStyle/>
          <a:p>
            <a:endParaRPr lang="en-US" dirty="0"/>
          </a:p>
        </p:txBody>
      </p:sp>
      <p:sp>
        <p:nvSpPr>
          <p:cNvPr id="3" name="Text Placeholder 2"/>
          <p:cNvSpPr>
            <a:spLocks noGrp="1"/>
          </p:cNvSpPr>
          <p:nvPr>
            <p:ph type="body" idx="1"/>
          </p:nvPr>
        </p:nvSpPr>
        <p:spPr>
          <a:xfrm>
            <a:off x="1219200" y="838200"/>
            <a:ext cx="7467600" cy="44196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Footer Placeholder 4"/>
          <p:cNvSpPr>
            <a:spLocks noGrp="1"/>
          </p:cNvSpPr>
          <p:nvPr>
            <p:ph type="ftr" sz="quarter" idx="3"/>
          </p:nvPr>
        </p:nvSpPr>
        <p:spPr>
          <a:xfrm>
            <a:off x="1259680" y="6553200"/>
            <a:ext cx="7162800" cy="228600"/>
          </a:xfrm>
          <a:prstGeom prst="rect">
            <a:avLst/>
          </a:prstGeom>
        </p:spPr>
        <p:txBody>
          <a:bodyPr vert="horz" lIns="91440" tIns="45720" rIns="91440" bIns="45720" rtlCol="0" anchor="ctr"/>
          <a:lstStyle>
            <a:lvl1pPr algn="l">
              <a:defRPr sz="1200">
                <a:solidFill>
                  <a:schemeClr val="tx1">
                    <a:lumMod val="60000"/>
                    <a:lumOff val="40000"/>
                  </a:schemeClr>
                </a:solidFill>
              </a:defRPr>
            </a:lvl1pPr>
          </a:lstStyle>
          <a:p>
            <a:endParaRPr lang="ru-RU"/>
          </a:p>
        </p:txBody>
      </p:sp>
      <p:sp>
        <p:nvSpPr>
          <p:cNvPr id="6" name="Slide Number Placeholder 5"/>
          <p:cNvSpPr>
            <a:spLocks noGrp="1"/>
          </p:cNvSpPr>
          <p:nvPr>
            <p:ph type="sldNum" sz="quarter" idx="4"/>
          </p:nvPr>
        </p:nvSpPr>
        <p:spPr>
          <a:xfrm>
            <a:off x="8686800" y="5740400"/>
            <a:ext cx="381000" cy="365125"/>
          </a:xfrm>
          <a:prstGeom prst="rect">
            <a:avLst/>
          </a:prstGeom>
        </p:spPr>
        <p:txBody>
          <a:bodyPr vert="horz" lIns="91440" tIns="45720" rIns="91440" bIns="45720" rtlCol="0" anchor="ctr"/>
          <a:lstStyle>
            <a:lvl1pPr algn="l">
              <a:defRPr sz="1200" b="0">
                <a:solidFill>
                  <a:schemeClr val="tx2">
                    <a:lumMod val="60000"/>
                    <a:lumOff val="40000"/>
                  </a:schemeClr>
                </a:solidFill>
              </a:defRPr>
            </a:lvl1pPr>
          </a:lstStyle>
          <a:p>
            <a:fld id="{56FA1BE5-3D63-43AB-B6AA-74DC0F569B4E}" type="slidenum">
              <a:rPr lang="ru-RU" smtClean="0"/>
              <a:t>‹#›</a:t>
            </a:fld>
            <a:endParaRPr lang="ru-RU"/>
          </a:p>
        </p:txBody>
      </p:sp>
      <p:sp>
        <p:nvSpPr>
          <p:cNvPr id="16" name="Freeform 5"/>
          <p:cNvSpPr>
            <a:spLocks/>
          </p:cNvSpPr>
          <p:nvPr/>
        </p:nvSpPr>
        <p:spPr bwMode="auto">
          <a:xfrm>
            <a:off x="8453438" y="571500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solidFill>
            <a:schemeClr val="tx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2"/>
          </p:nvPr>
        </p:nvSpPr>
        <p:spPr>
          <a:xfrm rot="16200000">
            <a:off x="-1198682" y="4821116"/>
            <a:ext cx="2625969" cy="228600"/>
          </a:xfrm>
          <a:prstGeom prst="rect">
            <a:avLst/>
          </a:prstGeom>
        </p:spPr>
        <p:txBody>
          <a:bodyPr vert="horz" lIns="91440" tIns="45720" rIns="91440" bIns="45720" rtlCol="0" anchor="ctr"/>
          <a:lstStyle>
            <a:lvl1pPr algn="l">
              <a:defRPr sz="1200">
                <a:solidFill>
                  <a:srgbClr val="FFFFFF"/>
                </a:solidFill>
              </a:defRPr>
            </a:lvl1pPr>
          </a:lstStyle>
          <a:p>
            <a:fld id="{1923CFFF-AA4D-4626-8511-E0FD67631A2F}" type="datetime1">
              <a:rPr lang="ru-RU" smtClean="0"/>
              <a:t>12.03.2013</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3"/>
                                        </p:tgtEl>
                                      </p:cBhvr>
                                    </p:animEffect>
                                    <p:set>
                                      <p:cBhvr>
                                        <p:cTn id="7" dur="1" fill="hold">
                                          <p:stCondLst>
                                            <p:cond delay="1999"/>
                                          </p:stCondLst>
                                        </p:cTn>
                                        <p:tgtEl>
                                          <p:spTgt spid="13"/>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hf hdr="0" ftr="0" dt="0"/>
  <p:txStyles>
    <p:titleStyle>
      <a:lvl1pPr algn="l" defTabSz="914400" rtl="0" eaLnBrk="1" latinLnBrk="0" hangingPunct="1">
        <a:spcBef>
          <a:spcPct val="0"/>
        </a:spcBef>
        <a:buNone/>
        <a:defRPr sz="7200" b="1" kern="1200">
          <a:ln w="12700">
            <a:solidFill>
              <a:schemeClr val="tx2"/>
            </a:solidFill>
          </a:ln>
          <a:solidFill>
            <a:schemeClr val="bg1"/>
          </a:solidFill>
          <a:effectLst>
            <a:outerShdw blurRad="50800" dist="38100" dir="8100000" algn="tr"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2"/>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sz="3600" b="0" dirty="0">
                <a:effectLst/>
              </a:rPr>
              <a:t>РЕМОНТ СБОРОЧНЫХ ЕДИНИЦ И АГРЕГАТОВ</a:t>
            </a:r>
            <a:r>
              <a:rPr lang="ru-RU" sz="3600" dirty="0">
                <a:effectLst/>
              </a:rPr>
              <a:t/>
            </a:r>
            <a:br>
              <a:rPr lang="ru-RU" sz="3600" dirty="0">
                <a:effectLst/>
              </a:rPr>
            </a:br>
            <a:endParaRPr lang="ru-RU" sz="3600" dirty="0"/>
          </a:p>
        </p:txBody>
      </p:sp>
      <p:sp>
        <p:nvSpPr>
          <p:cNvPr id="4" name="Номер слайда 3"/>
          <p:cNvSpPr>
            <a:spLocks noGrp="1"/>
          </p:cNvSpPr>
          <p:nvPr>
            <p:ph type="sldNum" sz="quarter" idx="12"/>
          </p:nvPr>
        </p:nvSpPr>
        <p:spPr/>
        <p:txBody>
          <a:bodyPr/>
          <a:lstStyle/>
          <a:p>
            <a:fld id="{56FA1BE5-3D63-43AB-B6AA-74DC0F569B4E}" type="slidenum">
              <a:rPr lang="ru-RU" smtClean="0"/>
              <a:t>1</a:t>
            </a:fld>
            <a:endParaRPr lang="ru-RU"/>
          </a:p>
        </p:txBody>
      </p:sp>
    </p:spTree>
    <p:extLst>
      <p:ext uri="{BB962C8B-B14F-4D97-AF65-F5344CB8AC3E}">
        <p14:creationId xmlns:p14="http://schemas.microsoft.com/office/powerpoint/2010/main" val="6856430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260648"/>
            <a:ext cx="8568952" cy="6336704"/>
          </a:xfrm>
        </p:spPr>
        <p:txBody>
          <a:bodyPr>
            <a:normAutofit lnSpcReduction="10000"/>
          </a:bodyPr>
          <a:lstStyle/>
          <a:p>
            <a:r>
              <a:rPr lang="ru-RU" b="1" dirty="0"/>
              <a:t>Способы ремонта радиаторов.</a:t>
            </a:r>
            <a:r>
              <a:rPr lang="ru-RU" dirty="0"/>
              <a:t> Накипь удаляют заполне­нием радиатора 15 %-</a:t>
            </a:r>
            <a:r>
              <a:rPr lang="ru-RU" dirty="0" err="1"/>
              <a:t>ным</a:t>
            </a:r>
            <a:r>
              <a:rPr lang="ru-RU" dirty="0"/>
              <a:t> раствором ингибированной соляной кислоты, подогретой до температуры 60 °С. После слива рас­твора полость радиатора промывают водой.</a:t>
            </a:r>
          </a:p>
          <a:p>
            <a:r>
              <a:rPr lang="ru-RU" dirty="0"/>
              <a:t>Течи бачков и трубок определяют путем подачи сжатого воздуха под давлением 0,12...0,15 МПа в водяной радиатор, погруженный в воду. Пузырьки выходящего воздуха покажут место повреждения. Масляный радиатор проверяют таким же образом под давлением 0,4...0,5 МПа.</a:t>
            </a:r>
          </a:p>
          <a:p>
            <a:r>
              <a:rPr lang="ru-RU" dirty="0"/>
              <a:t>Если необходимо заменять большое число трубок, то ра­диатор разбирают путем отпаивания бачков. Трубки прочи­щают шомполом, а течи сердцевины определяют на специаль­ном стенде.</a:t>
            </a:r>
          </a:p>
        </p:txBody>
      </p:sp>
      <p:sp>
        <p:nvSpPr>
          <p:cNvPr id="4" name="Номер слайда 3"/>
          <p:cNvSpPr>
            <a:spLocks noGrp="1"/>
          </p:cNvSpPr>
          <p:nvPr>
            <p:ph type="sldNum" sz="quarter" idx="11"/>
          </p:nvPr>
        </p:nvSpPr>
        <p:spPr/>
        <p:txBody>
          <a:bodyPr/>
          <a:lstStyle/>
          <a:p>
            <a:fld id="{56FA1BE5-3D63-43AB-B6AA-74DC0F569B4E}" type="slidenum">
              <a:rPr lang="ru-RU" smtClean="0"/>
              <a:t>10</a:t>
            </a:fld>
            <a:endParaRPr lang="ru-RU"/>
          </a:p>
        </p:txBody>
      </p:sp>
    </p:spTree>
    <p:extLst>
      <p:ext uri="{BB962C8B-B14F-4D97-AF65-F5344CB8AC3E}">
        <p14:creationId xmlns:p14="http://schemas.microsoft.com/office/powerpoint/2010/main" val="31353109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188640"/>
            <a:ext cx="8568952" cy="6480720"/>
          </a:xfrm>
        </p:spPr>
        <p:txBody>
          <a:bodyPr>
            <a:normAutofit fontScale="92500" lnSpcReduction="20000"/>
          </a:bodyPr>
          <a:lstStyle/>
          <a:p>
            <a:r>
              <a:rPr lang="ru-RU" dirty="0"/>
              <a:t>Поврежденные места запаивают мягким припоем ПОС-ЗО или ПОС-40. Поврежденные трубки заменяют, для чего они отпаиваются от опорных и охлаждающих пластин с помощью воздуха, подогретого до 500...600 °С, при движении через обогреваемый змеевик. Когда припой расплавляется, трубку извлекают специальными пассатижами с язычком, имеющим размеры и форму, соответствующие сечению отверстия в трубке. Отпайка трубок может производиться и шомполом, нагретым до температуры 700...800 °С, открытым пламенем или электрическим током, пропускаемым через трубки.</a:t>
            </a:r>
          </a:p>
          <a:p>
            <a:r>
              <a:rPr lang="ru-RU" dirty="0"/>
              <a:t>Вместо снятых трубок устанавливают новые или отремон­тированные трубки, которые направляют по усикам охлаж­дающих пластин. Установленные трубки развальцовывают и припаивают к опорным пластинам с помощью специального паяльника. Применяют мягкий припой ПОС-ЗО или ПОС-40, а в качестве флюса - травленную цинком соляную кислоту.</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11</a:t>
            </a:fld>
            <a:endParaRPr lang="ru-RU"/>
          </a:p>
        </p:txBody>
      </p:sp>
    </p:spTree>
    <p:extLst>
      <p:ext uri="{BB962C8B-B14F-4D97-AF65-F5344CB8AC3E}">
        <p14:creationId xmlns:p14="http://schemas.microsoft.com/office/powerpoint/2010/main" val="29028964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188640"/>
            <a:ext cx="8676456" cy="6480720"/>
          </a:xfrm>
        </p:spPr>
        <p:txBody>
          <a:bodyPr>
            <a:normAutofit fontScale="85000" lnSpcReduction="10000"/>
          </a:bodyPr>
          <a:lstStyle/>
          <a:p>
            <a:r>
              <a:rPr lang="ru-RU" dirty="0"/>
              <a:t>Кроме замены поврежденных трубок, существует способ их ремонта</a:t>
            </a:r>
            <a:r>
              <a:rPr lang="ru-RU" i="1" dirty="0"/>
              <a:t> </a:t>
            </a:r>
            <a:r>
              <a:rPr lang="ru-RU" i="1" dirty="0" err="1"/>
              <a:t>гильзованием</a:t>
            </a:r>
            <a:r>
              <a:rPr lang="ru-RU" i="1" dirty="0"/>
              <a:t>.</a:t>
            </a:r>
            <a:r>
              <a:rPr lang="ru-RU" dirty="0"/>
              <a:t> Для этого поврежденную трубку раздают путем протягивания сквозь нее дорна с утолщением на конце. В расширенную трубку вставляют новую трубку, которую припаивают к опорной пластине. Деформированные трубки правят, </a:t>
            </a:r>
            <a:r>
              <a:rPr lang="ru-RU" dirty="0" err="1"/>
              <a:t>завальцовывают</a:t>
            </a:r>
            <a:r>
              <a:rPr lang="ru-RU" dirty="0"/>
              <a:t> и запаивают разошедшиеся швы. Количество вновь установленных и </a:t>
            </a:r>
            <a:r>
              <a:rPr lang="ru-RU" dirty="0" err="1"/>
              <a:t>гильзованных</a:t>
            </a:r>
            <a:r>
              <a:rPr lang="ru-RU" dirty="0"/>
              <a:t> тру­бок не должно превышать 25 % от общего их числа, так как такие трубки имеют слабый контакт с охлаждающими пласти­нами. Сердцевину после ремонта вновь испытывают на герме­тичность. Трещины бачков, изготовленных из латуни, устра­няют пайкой оловянно-свинцовыми припоями, припайкой за­плат этими же припоями, а также газовой сваркой латунями или твердыми медно-цинковыми припоями. После сборки ра­диатор испытывают на герметичность так же, как в начале ремонта.</a:t>
            </a:r>
          </a:p>
          <a:p>
            <a:r>
              <a:rPr lang="ru-RU" dirty="0"/>
              <a:t>Ремонт масляных радиаторов аналогичен ремонту водяных радиаторов. Отремонтированные радиаторы окрашивают.</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12</a:t>
            </a:fld>
            <a:endParaRPr lang="ru-RU"/>
          </a:p>
        </p:txBody>
      </p:sp>
    </p:spTree>
    <p:extLst>
      <p:ext uri="{BB962C8B-B14F-4D97-AF65-F5344CB8AC3E}">
        <p14:creationId xmlns:p14="http://schemas.microsoft.com/office/powerpoint/2010/main" val="41302934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b="1" dirty="0"/>
              <a:t>Материал и повреждения топливных баков.</a:t>
            </a:r>
            <a:r>
              <a:rPr lang="ru-RU" dirty="0"/>
              <a:t> Топлив­ные баки изготавливают из листовой освинцованной стали. </a:t>
            </a:r>
            <a:r>
              <a:rPr lang="ru-RU" b="1" dirty="0"/>
              <a:t>Их</a:t>
            </a:r>
            <a:r>
              <a:rPr lang="ru-RU" dirty="0"/>
              <a:t> основные</a:t>
            </a:r>
            <a:r>
              <a:rPr lang="ru-RU" i="1" dirty="0"/>
              <a:t> повреждения:</a:t>
            </a:r>
            <a:endParaRPr lang="ru-RU" dirty="0"/>
          </a:p>
          <a:p>
            <a:pPr lvl="0"/>
            <a:r>
              <a:rPr lang="ru-RU" dirty="0"/>
              <a:t>трещины и вмятины в стенках;</a:t>
            </a:r>
          </a:p>
          <a:p>
            <a:r>
              <a:rPr lang="ru-RU" dirty="0"/>
              <a:t>® трещины в местах крепления заливной горловины, шту­церов отстойника и кранов;</a:t>
            </a:r>
          </a:p>
          <a:p>
            <a:pPr lvl="0"/>
            <a:r>
              <a:rPr lang="ru-RU" dirty="0"/>
              <a:t>нарушение соединений перегородок со стенками бака.</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13</a:t>
            </a:fld>
            <a:endParaRPr lang="ru-RU"/>
          </a:p>
        </p:txBody>
      </p:sp>
    </p:spTree>
    <p:extLst>
      <p:ext uri="{BB962C8B-B14F-4D97-AF65-F5344CB8AC3E}">
        <p14:creationId xmlns:p14="http://schemas.microsoft.com/office/powerpoint/2010/main" val="12559584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838200"/>
            <a:ext cx="8219256" cy="5615136"/>
          </a:xfrm>
        </p:spPr>
        <p:txBody>
          <a:bodyPr>
            <a:normAutofit/>
          </a:bodyPr>
          <a:lstStyle/>
          <a:p>
            <a:r>
              <a:rPr lang="ru-RU" b="1" dirty="0"/>
              <a:t>Способы ремонта топливных баков.</a:t>
            </a:r>
            <a:r>
              <a:rPr lang="ru-RU" dirty="0"/>
              <a:t> Топливный бак пе­ред ремонтом тщательно очищают снаружи от эксплуатаци­онных загрязнений, а изнутри промывают горячим раствором </a:t>
            </a:r>
            <a:r>
              <a:rPr lang="ru-RU" dirty="0" err="1"/>
              <a:t>Лабомида</a:t>
            </a:r>
            <a:r>
              <a:rPr lang="ru-RU" dirty="0"/>
              <a:t> и ополаскивают водой. Течи бака определяют путем подачи в него сжатого воздуха под давлением 0,025 МПа и помещения в воду. При этом горловина бака и отверстие под датчик указателя топлива закрывают пробочными зажимами. Погружение бака в воду производят с помощью поворотного пневматического стенда.</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14</a:t>
            </a:fld>
            <a:endParaRPr lang="ru-RU"/>
          </a:p>
        </p:txBody>
      </p:sp>
    </p:spTree>
    <p:extLst>
      <p:ext uri="{BB962C8B-B14F-4D97-AF65-F5344CB8AC3E}">
        <p14:creationId xmlns:p14="http://schemas.microsoft.com/office/powerpoint/2010/main" val="20979544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332656"/>
            <a:ext cx="8496944" cy="6336704"/>
          </a:xfrm>
        </p:spPr>
        <p:txBody>
          <a:bodyPr>
            <a:normAutofit fontScale="92500" lnSpcReduction="20000"/>
          </a:bodyPr>
          <a:lstStyle/>
          <a:p>
            <a:r>
              <a:rPr lang="ru-RU" dirty="0"/>
              <a:t>Перед сваркой или пайкой топливный бак предварительно выпаривают в течение 3 ч для полного удаления паров бензи­на. Незначительные трещины бака устраняют пайкой мягкими припоями. Большие трещины или пробоины ремонтируют на­ложением заплат, предварительно засверлив концы трещины. Заплату припаивают твердым припоем или приваривают.</a:t>
            </a:r>
          </a:p>
          <a:p>
            <a:r>
              <a:rPr lang="ru-RU" dirty="0"/>
              <a:t>Вмятины устраняют следующим образом. Напротив вмя­тины, на противоположной стенке бака, вырезают прямо­угольное окно по периметру с трех сторон и отгибают выре­занную часть так, чтобы был свободный доступ инструмента внутрь бака. Вмятину выправляют с помощью молотка и оп­равки. После устранения вмятины отогнутую часть стенки подгибают на место, заваривают или запаивают.</a:t>
            </a:r>
          </a:p>
          <a:p>
            <a:r>
              <a:rPr lang="ru-RU" dirty="0"/>
              <a:t>Поврежденные соединения перегородок со стенками бака </a:t>
            </a:r>
            <a:r>
              <a:rPr lang="ru-RU" dirty="0" smtClean="0"/>
              <a:t>ремонтируют </a:t>
            </a:r>
            <a:r>
              <a:rPr lang="ru-RU" dirty="0"/>
              <a:t>сваркой. После ремонта бак испытывают на герметичность и окрашивают.</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15</a:t>
            </a:fld>
            <a:endParaRPr lang="ru-RU"/>
          </a:p>
        </p:txBody>
      </p:sp>
    </p:spTree>
    <p:extLst>
      <p:ext uri="{BB962C8B-B14F-4D97-AF65-F5344CB8AC3E}">
        <p14:creationId xmlns:p14="http://schemas.microsoft.com/office/powerpoint/2010/main" val="611831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404664"/>
            <a:ext cx="8424936" cy="6120680"/>
          </a:xfrm>
        </p:spPr>
        <p:txBody>
          <a:bodyPr>
            <a:normAutofit lnSpcReduction="10000"/>
          </a:bodyPr>
          <a:lstStyle/>
          <a:p>
            <a:r>
              <a:rPr lang="ru-RU" b="1" dirty="0"/>
              <a:t>Материал и повреждения трубопроводов.</a:t>
            </a:r>
            <a:r>
              <a:rPr lang="ru-RU" dirty="0"/>
              <a:t> Трубопроводы низкого давления изготавливают из медных, латунных или стальных трубок с антикоррозийным покрытием. Трубопрово­ды </a:t>
            </a:r>
            <a:r>
              <a:rPr lang="ru-RU" dirty="0" smtClean="0"/>
              <a:t>высокого </a:t>
            </a:r>
            <a:r>
              <a:rPr lang="ru-RU" dirty="0"/>
              <a:t>давления изготавливают из толстостенных </a:t>
            </a:r>
            <a:r>
              <a:rPr lang="ru-RU" dirty="0" smtClean="0"/>
              <a:t>стальных </a:t>
            </a:r>
            <a:r>
              <a:rPr lang="ru-RU" dirty="0"/>
              <a:t>трубок.</a:t>
            </a:r>
          </a:p>
          <a:p>
            <a:r>
              <a:rPr lang="ru-RU" dirty="0"/>
              <a:t>Трубопроводы имеют </a:t>
            </a:r>
            <a:r>
              <a:rPr lang="ru-RU" dirty="0" smtClean="0"/>
              <a:t>следующие</a:t>
            </a:r>
            <a:r>
              <a:rPr lang="ru-RU" b="1" i="1" dirty="0" smtClean="0"/>
              <a:t> </a:t>
            </a:r>
            <a:r>
              <a:rPr lang="ru-RU" b="1" i="1" dirty="0"/>
              <a:t>повреждения:</a:t>
            </a:r>
            <a:endParaRPr lang="ru-RU" dirty="0"/>
          </a:p>
          <a:p>
            <a:pPr lvl="0"/>
            <a:r>
              <a:rPr lang="ru-RU" dirty="0"/>
              <a:t>деформации или износ соединительных </a:t>
            </a:r>
            <a:r>
              <a:rPr lang="ru-RU" dirty="0" smtClean="0"/>
              <a:t>поверхностей;</a:t>
            </a:r>
          </a:p>
          <a:p>
            <a:pPr lvl="0"/>
            <a:r>
              <a:rPr lang="ru-RU" dirty="0" smtClean="0"/>
              <a:t>трещины</a:t>
            </a:r>
            <a:r>
              <a:rPr lang="ru-RU" dirty="0"/>
              <a:t>, переломы и перетирания стенок;</a:t>
            </a:r>
          </a:p>
          <a:p>
            <a:pPr lvl="0"/>
            <a:r>
              <a:rPr lang="ru-RU" dirty="0" smtClean="0"/>
              <a:t>Вмятины на </a:t>
            </a:r>
            <a:r>
              <a:rPr lang="ru-RU" dirty="0"/>
              <a:t>стенках;</a:t>
            </a:r>
          </a:p>
          <a:p>
            <a:pPr lvl="0"/>
            <a:r>
              <a:rPr lang="ru-RU" dirty="0" smtClean="0"/>
              <a:t>деформации </a:t>
            </a:r>
            <a:r>
              <a:rPr lang="ru-RU" dirty="0"/>
              <a:t>штуцеров;</a:t>
            </a:r>
          </a:p>
          <a:p>
            <a:r>
              <a:rPr lang="ru-RU" dirty="0" smtClean="0"/>
              <a:t>Срыв резьбы </a:t>
            </a:r>
            <a:r>
              <a:rPr lang="ru-RU" dirty="0"/>
              <a:t>на наконечниках</a:t>
            </a:r>
          </a:p>
        </p:txBody>
      </p:sp>
      <p:sp>
        <p:nvSpPr>
          <p:cNvPr id="4" name="Номер слайда 3"/>
          <p:cNvSpPr>
            <a:spLocks noGrp="1"/>
          </p:cNvSpPr>
          <p:nvPr>
            <p:ph type="sldNum" sz="quarter" idx="11"/>
          </p:nvPr>
        </p:nvSpPr>
        <p:spPr/>
        <p:txBody>
          <a:bodyPr/>
          <a:lstStyle/>
          <a:p>
            <a:fld id="{56FA1BE5-3D63-43AB-B6AA-74DC0F569B4E}" type="slidenum">
              <a:rPr lang="ru-RU" smtClean="0"/>
              <a:t>16</a:t>
            </a:fld>
            <a:endParaRPr lang="ru-RU"/>
          </a:p>
        </p:txBody>
      </p:sp>
    </p:spTree>
    <p:extLst>
      <p:ext uri="{BB962C8B-B14F-4D97-AF65-F5344CB8AC3E}">
        <p14:creationId xmlns:p14="http://schemas.microsoft.com/office/powerpoint/2010/main" val="20505706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1"/>
          </p:nvPr>
        </p:nvSpPr>
        <p:spPr/>
        <p:txBody>
          <a:bodyPr/>
          <a:lstStyle/>
          <a:p>
            <a:fld id="{56FA1BE5-3D63-43AB-B6AA-74DC0F569B4E}" type="slidenum">
              <a:rPr lang="ru-RU" smtClean="0"/>
              <a:t>17</a:t>
            </a:fld>
            <a:endParaRPr lang="ru-RU"/>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6198" y="465839"/>
            <a:ext cx="8542266" cy="6059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245198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1"/>
          </p:nvPr>
        </p:nvSpPr>
        <p:spPr/>
        <p:txBody>
          <a:bodyPr/>
          <a:lstStyle/>
          <a:p>
            <a:fld id="{56FA1BE5-3D63-43AB-B6AA-74DC0F569B4E}" type="slidenum">
              <a:rPr lang="ru-RU" smtClean="0"/>
              <a:t>18</a:t>
            </a:fld>
            <a:endParaRPr lang="ru-RU"/>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772816"/>
            <a:ext cx="8654079" cy="2599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14443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838200"/>
            <a:ext cx="8291264" cy="5615136"/>
          </a:xfrm>
        </p:spPr>
        <p:txBody>
          <a:bodyPr>
            <a:normAutofit/>
          </a:bodyPr>
          <a:lstStyle/>
          <a:p>
            <a:r>
              <a:rPr lang="ru-RU" dirty="0"/>
              <a:t>5.2. Насосы, вентиляторы</a:t>
            </a:r>
          </a:p>
          <a:p>
            <a:r>
              <a:rPr lang="ru-RU" dirty="0"/>
              <a:t>Функциональное назначение</a:t>
            </a:r>
            <a:r>
              <a:rPr lang="ru-RU" i="1" dirty="0"/>
              <a:t> насосов</a:t>
            </a:r>
            <a:r>
              <a:rPr lang="ru-RU" dirty="0"/>
              <a:t> и</a:t>
            </a:r>
            <a:r>
              <a:rPr lang="ru-RU" i="1" dirty="0"/>
              <a:t> вентиляторов</a:t>
            </a:r>
            <a:r>
              <a:rPr lang="ru-RU" dirty="0"/>
              <a:t> со­стоит в перемещении жидких или газообразных сред с необ­ходимым расходом под определенным напором.</a:t>
            </a:r>
          </a:p>
          <a:p>
            <a:r>
              <a:rPr lang="ru-RU" dirty="0"/>
              <a:t>Повреждения топливных насосов высокого давления:</a:t>
            </a:r>
          </a:p>
          <a:p>
            <a:pPr lvl="0"/>
            <a:r>
              <a:rPr lang="ru-RU" dirty="0"/>
              <a:t>износы корпусов и кулачковых валиков;</a:t>
            </a:r>
          </a:p>
          <a:p>
            <a:pPr lvl="0"/>
            <a:r>
              <a:rPr lang="ru-RU" dirty="0"/>
              <a:t>потеря плотности прецизионными парами;</a:t>
            </a:r>
          </a:p>
          <a:p>
            <a:pPr lvl="0"/>
            <a:r>
              <a:rPr lang="ru-RU" dirty="0"/>
              <a:t>потеря плотности клапанными парами;</a:t>
            </a:r>
          </a:p>
          <a:p>
            <a:pPr lvl="0"/>
            <a:r>
              <a:rPr lang="ru-RU" dirty="0"/>
              <a:t>износ отверстий в распылителях.</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19</a:t>
            </a:fld>
            <a:endParaRPr lang="ru-RU"/>
          </a:p>
        </p:txBody>
      </p:sp>
    </p:spTree>
    <p:extLst>
      <p:ext uri="{BB962C8B-B14F-4D97-AF65-F5344CB8AC3E}">
        <p14:creationId xmlns:p14="http://schemas.microsoft.com/office/powerpoint/2010/main" val="9996176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188640"/>
            <a:ext cx="8280920" cy="6264696"/>
          </a:xfrm>
        </p:spPr>
        <p:txBody>
          <a:bodyPr/>
          <a:lstStyle/>
          <a:p>
            <a:pPr marL="0" indent="0" algn="just">
              <a:buNone/>
            </a:pPr>
            <a:r>
              <a:rPr lang="ru-RU" sz="3600" b="1" dirty="0"/>
              <a:t>Радиаторы, баки, трубопроводы</a:t>
            </a:r>
            <a:r>
              <a:rPr lang="ru-RU" dirty="0"/>
              <a:t/>
            </a:r>
            <a:br>
              <a:rPr lang="ru-RU" dirty="0"/>
            </a:br>
            <a:endParaRPr lang="ru-RU" dirty="0" smtClean="0"/>
          </a:p>
          <a:p>
            <a:pPr marL="0" indent="0" algn="just">
              <a:buNone/>
            </a:pPr>
            <a:r>
              <a:rPr lang="ru-RU" b="1" i="1" dirty="0" smtClean="0"/>
              <a:t>Радиаторы</a:t>
            </a:r>
            <a:r>
              <a:rPr lang="ru-RU" b="1" i="1" dirty="0"/>
              <a:t>, баки и трубопроводы</a:t>
            </a:r>
            <a:r>
              <a:rPr lang="ru-RU" dirty="0"/>
              <a:t> ремонтируют на мед­ницком участке. Здесь же паяют изделия, заливают металл, восстанавливают втулки распределительного вала, упорные шайбы коленчатого вала и другие детали.</a:t>
            </a:r>
          </a:p>
          <a:p>
            <a:pPr marL="0" indent="0" algn="just">
              <a:buNone/>
            </a:pPr>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2</a:t>
            </a:fld>
            <a:endParaRPr lang="ru-RU"/>
          </a:p>
        </p:txBody>
      </p:sp>
    </p:spTree>
    <p:extLst>
      <p:ext uri="{BB962C8B-B14F-4D97-AF65-F5344CB8AC3E}">
        <p14:creationId xmlns:p14="http://schemas.microsoft.com/office/powerpoint/2010/main" val="22424083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476672"/>
            <a:ext cx="8424936" cy="6120680"/>
          </a:xfrm>
        </p:spPr>
        <p:txBody>
          <a:bodyPr>
            <a:normAutofit fontScale="85000" lnSpcReduction="10000"/>
          </a:bodyPr>
          <a:lstStyle/>
          <a:p>
            <a:r>
              <a:rPr lang="ru-RU" b="1" dirty="0"/>
              <a:t>Способы ремонта прецизионных пар.</a:t>
            </a:r>
            <a:r>
              <a:rPr lang="ru-RU" dirty="0"/>
              <a:t> Восстановление деталей этих соединений представляет наибольшую труд­ность. Овальность и конусообразность деталей не более 2 мкм, а диаметральный зазор между деталями 2...3 мкм. Плунжер­ные пары, у которых течи превышают норму или не обеспечи­вается необходимое давления впрыскивания, подлежат ре­монту -</a:t>
            </a:r>
            <a:r>
              <a:rPr lang="ru-RU" i="1" dirty="0"/>
              <a:t> </a:t>
            </a:r>
            <a:r>
              <a:rPr lang="ru-RU" i="1" dirty="0" err="1"/>
              <a:t>перекомплектовыванию</a:t>
            </a:r>
            <a:r>
              <a:rPr lang="ru-RU" dirty="0"/>
              <a:t> (групповой метод) или</a:t>
            </a:r>
            <a:r>
              <a:rPr lang="ru-RU" i="1" dirty="0"/>
              <a:t> вос­становлению</a:t>
            </a:r>
            <a:r>
              <a:rPr lang="ru-RU" dirty="0"/>
              <a:t> изношенных поверхностей путем нанесения металлических покрытий и обработкой под установленный размер.</a:t>
            </a:r>
          </a:p>
          <a:p>
            <a:r>
              <a:rPr lang="ru-RU" dirty="0"/>
              <a:t>Число размерных групп плунжерных пар достигает 20, по­этому с учетом небольшого износа деталей удается составить их новые пары после притирки. Ремонт </a:t>
            </a:r>
            <a:r>
              <a:rPr lang="ru-RU" dirty="0" err="1" smtClean="0"/>
              <a:t>перекомплектовыванием</a:t>
            </a:r>
            <a:r>
              <a:rPr lang="ru-RU" dirty="0" smtClean="0"/>
              <a:t> </a:t>
            </a:r>
            <a:r>
              <a:rPr lang="ru-RU" dirty="0"/>
              <a:t>состоит в раздельной притирке деталей, сортировке их на группы, подборе и совместной притирке пар. Для </a:t>
            </a:r>
            <a:r>
              <a:rPr lang="ru-RU" dirty="0" err="1" smtClean="0"/>
              <a:t>перекомплектовывания</a:t>
            </a:r>
            <a:r>
              <a:rPr lang="ru-RU" dirty="0" smtClean="0"/>
              <a:t> </a:t>
            </a:r>
            <a:r>
              <a:rPr lang="ru-RU" dirty="0"/>
              <a:t>используют плунжерные пары, имеющие гладкую рабочую поверхность без трещин.</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20</a:t>
            </a:fld>
            <a:endParaRPr lang="ru-RU"/>
          </a:p>
        </p:txBody>
      </p:sp>
    </p:spTree>
    <p:extLst>
      <p:ext uri="{BB962C8B-B14F-4D97-AF65-F5344CB8AC3E}">
        <p14:creationId xmlns:p14="http://schemas.microsoft.com/office/powerpoint/2010/main" val="11074684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332656"/>
            <a:ext cx="8424936" cy="6264696"/>
          </a:xfrm>
        </p:spPr>
        <p:txBody>
          <a:bodyPr>
            <a:normAutofit fontScale="92500"/>
          </a:bodyPr>
          <a:lstStyle/>
          <a:p>
            <a:r>
              <a:rPr lang="ru-RU" dirty="0"/>
              <a:t>Гильзы предварительно притирают следующим образом. Деталь устанавливают в патроне притирочного станка. Оправ­ку с чугунным притиром (рис. 5.2) устанавливают в шпинделе станка и на поверхность притира наносят алмазную пасту из</a:t>
            </a:r>
          </a:p>
          <a:p>
            <a:r>
              <a:rPr lang="ru-RU" dirty="0"/>
              <a:t>микропорошка М10. Притир вводят в обрабатываемую деталь. Время обработки 60 с, частота вращения детали 250 мин</a:t>
            </a:r>
            <a:r>
              <a:rPr lang="ru-RU" baseline="30000" dirty="0"/>
              <a:t>-1</a:t>
            </a:r>
            <a:r>
              <a:rPr lang="ru-RU" dirty="0"/>
              <a:t>, число двойных ходов 100... 150 в минуту, выход притира из гильзы 25 мм, начальное давление на притир 0,1...0,2 МПа. Окончательную притирку выполняют другим притиром с микропорошком МЗ при тех же режимах. Торцы гильз прити­рают на чугунных плитах вначале микропорошком М7, а за­тем МЗ. Плунжер притирают с помощью регулируемой оправ­ки (рис. 5.3).</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21</a:t>
            </a:fld>
            <a:endParaRPr lang="ru-RU"/>
          </a:p>
        </p:txBody>
      </p:sp>
    </p:spTree>
    <p:extLst>
      <p:ext uri="{BB962C8B-B14F-4D97-AF65-F5344CB8AC3E}">
        <p14:creationId xmlns:p14="http://schemas.microsoft.com/office/powerpoint/2010/main" val="36677132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1"/>
          </p:nvPr>
        </p:nvSpPr>
        <p:spPr/>
        <p:txBody>
          <a:bodyPr/>
          <a:lstStyle/>
          <a:p>
            <a:fld id="{56FA1BE5-3D63-43AB-B6AA-74DC0F569B4E}" type="slidenum">
              <a:rPr lang="ru-RU" smtClean="0"/>
              <a:t>22</a:t>
            </a:fld>
            <a:endParaRPr lang="ru-RU"/>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620688"/>
            <a:ext cx="8275409" cy="4240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32834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1"/>
          </p:nvPr>
        </p:nvSpPr>
        <p:spPr/>
        <p:txBody>
          <a:bodyPr/>
          <a:lstStyle/>
          <a:p>
            <a:fld id="{56FA1BE5-3D63-43AB-B6AA-74DC0F569B4E}" type="slidenum">
              <a:rPr lang="ru-RU" smtClean="0"/>
              <a:t>23</a:t>
            </a:fld>
            <a:endParaRPr lang="ru-RU"/>
          </a:p>
        </p:txBody>
      </p:sp>
      <p:pic>
        <p:nvPicPr>
          <p:cNvPr id="4098"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625"/>
          <a:stretch/>
        </p:blipFill>
        <p:spPr bwMode="auto">
          <a:xfrm>
            <a:off x="395536" y="1124744"/>
            <a:ext cx="8340452" cy="3551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12001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838200"/>
            <a:ext cx="8219256" cy="5687144"/>
          </a:xfrm>
        </p:spPr>
        <p:txBody>
          <a:bodyPr>
            <a:normAutofit/>
          </a:bodyPr>
          <a:lstStyle/>
          <a:p>
            <a:r>
              <a:rPr lang="ru-RU" dirty="0"/>
              <a:t>После обработки необходимого количества деталей их из­меряют, сортируют на группы через 1 мкм в пределах допуска на их восстановление и подбирают в пары с таким расчетом, чтобы плунжер входил в гильзу на</a:t>
            </a:r>
            <a:r>
              <a:rPr lang="ru-RU" b="1" i="1" dirty="0"/>
              <a:t> Уз</a:t>
            </a:r>
            <a:r>
              <a:rPr lang="ru-RU" dirty="0"/>
              <a:t> длины от усилия пальца. Затем притирают детали друг к другу с использованием мик­ропорошка </a:t>
            </a:r>
            <a:r>
              <a:rPr lang="en-US" dirty="0"/>
              <a:t>Ml </a:t>
            </a:r>
            <a:r>
              <a:rPr lang="ru-RU" dirty="0"/>
              <a:t>в течение 1...2 мин при частоте вращения плунжера 100... 150 мин"</a:t>
            </a:r>
            <a:r>
              <a:rPr lang="ru-RU" baseline="30000" dirty="0"/>
              <a:t>1</a:t>
            </a:r>
            <a:r>
              <a:rPr lang="ru-RU" dirty="0"/>
              <a:t> и числе двойных ходов 80... 100 в минуту. После промывки деталей в дизельном топливе при температуре 18...20 °С плунжер должен медленно под соб­ственным весом войти в гильзу на всю длину.</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24</a:t>
            </a:fld>
            <a:endParaRPr lang="ru-RU"/>
          </a:p>
        </p:txBody>
      </p:sp>
    </p:spTree>
    <p:extLst>
      <p:ext uri="{BB962C8B-B14F-4D97-AF65-F5344CB8AC3E}">
        <p14:creationId xmlns:p14="http://schemas.microsoft.com/office/powerpoint/2010/main" val="24794663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332656"/>
            <a:ext cx="8352928" cy="6192688"/>
          </a:xfrm>
        </p:spPr>
        <p:txBody>
          <a:bodyPr>
            <a:normAutofit fontScale="92500"/>
          </a:bodyPr>
          <a:lstStyle/>
          <a:p>
            <a:r>
              <a:rPr lang="ru-RU" dirty="0"/>
              <a:t>Плунжеры, которые не удается подобрать к гильзам, вос­станавливают с нанесением покрытия. Для исключения абра­зивного изнашивания от частиц кварца и гранита в топливе необходимо обеспечить твердость восстановленных поверх­ностей 16... 17 ГПа.</a:t>
            </a:r>
          </a:p>
          <a:p>
            <a:r>
              <a:rPr lang="ru-RU" dirty="0"/>
              <a:t>Технологический процесс ремонта плунжерных пар с по­мощью нанесения покрытия на поверхность плунжера вклю­чает такие операции: очистку; предварительную механиче­скую обработку плунжеров; нанесение покрытий; шлифование и притирку. Ввиду небольших износов деталей и высокой твердости их материала при восстановлении этих деталей при­меняют способы нанесения тонких твердых покрытий (хромирование, лазерную, плазменную или электроискровую наплавку и др.).</a:t>
            </a:r>
          </a:p>
        </p:txBody>
      </p:sp>
      <p:sp>
        <p:nvSpPr>
          <p:cNvPr id="4" name="Номер слайда 3"/>
          <p:cNvSpPr>
            <a:spLocks noGrp="1"/>
          </p:cNvSpPr>
          <p:nvPr>
            <p:ph type="sldNum" sz="quarter" idx="11"/>
          </p:nvPr>
        </p:nvSpPr>
        <p:spPr/>
        <p:txBody>
          <a:bodyPr/>
          <a:lstStyle/>
          <a:p>
            <a:fld id="{56FA1BE5-3D63-43AB-B6AA-74DC0F569B4E}" type="slidenum">
              <a:rPr lang="ru-RU" smtClean="0"/>
              <a:t>25</a:t>
            </a:fld>
            <a:endParaRPr lang="ru-RU"/>
          </a:p>
        </p:txBody>
      </p:sp>
    </p:spTree>
    <p:extLst>
      <p:ext uri="{BB962C8B-B14F-4D97-AF65-F5344CB8AC3E}">
        <p14:creationId xmlns:p14="http://schemas.microsoft.com/office/powerpoint/2010/main" val="10079812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332656"/>
            <a:ext cx="8748464" cy="6192688"/>
          </a:xfrm>
        </p:spPr>
        <p:txBody>
          <a:bodyPr>
            <a:normAutofit/>
          </a:bodyPr>
          <a:lstStyle/>
          <a:p>
            <a:r>
              <a:rPr lang="ru-RU" dirty="0"/>
              <a:t>Коническая фаска корпуса распылителя должна быть </a:t>
            </a:r>
            <a:r>
              <a:rPr lang="ru-RU" dirty="0" smtClean="0"/>
              <a:t>соосной </a:t>
            </a:r>
            <a:r>
              <a:rPr lang="ru-RU" dirty="0"/>
              <a:t>с направляющим отверстием с точностью 2 мкм. Предва­рительную обработку конусной фаски корпуса распылителей ведут электроискровым способом, а окончательную - чугун­ным притиром.</a:t>
            </a:r>
          </a:p>
          <a:p>
            <a:r>
              <a:rPr lang="ru-RU" dirty="0"/>
              <a:t>Контроль пар заключается в определении плотности ци­линдрических соединений и герметичности конических со­единений. Проверку ведут на стенде. Определяют качество распыливания, которое должно быть </a:t>
            </a:r>
            <a:r>
              <a:rPr lang="ru-RU" dirty="0" err="1"/>
              <a:t>туманообразным</a:t>
            </a:r>
            <a:r>
              <a:rPr lang="ru-RU" dirty="0"/>
              <a:t> с рез­ким началом и концом</a:t>
            </a:r>
            <a:r>
              <a:rPr lang="ru-RU" dirty="0" smtClean="0"/>
              <a:t>.</a:t>
            </a:r>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26</a:t>
            </a:fld>
            <a:endParaRPr lang="ru-RU"/>
          </a:p>
        </p:txBody>
      </p:sp>
    </p:spTree>
    <p:extLst>
      <p:ext uri="{BB962C8B-B14F-4D97-AF65-F5344CB8AC3E}">
        <p14:creationId xmlns:p14="http://schemas.microsoft.com/office/powerpoint/2010/main" val="128475179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260648"/>
            <a:ext cx="8352928" cy="6597352"/>
          </a:xfrm>
        </p:spPr>
        <p:txBody>
          <a:bodyPr>
            <a:normAutofit lnSpcReduction="10000"/>
          </a:bodyPr>
          <a:lstStyle/>
          <a:p>
            <a:r>
              <a:rPr lang="ru-RU" b="1" dirty="0"/>
              <a:t>Ремонт ТНВД</a:t>
            </a:r>
            <a:r>
              <a:rPr lang="ru-RU" dirty="0"/>
              <a:t> заключается в восстановлении корпуса и вала по технологиям восстановления деталей этих классов (см. параграфы 4.2 и 4.3) и ремонте прецизионных пар.</a:t>
            </a:r>
          </a:p>
          <a:p>
            <a:r>
              <a:rPr lang="ru-RU" dirty="0"/>
              <a:t>ТНВД после восстановления деталей собирают, обкатыва­ют и испытывают. Во время обкатки прирабатываются тру­щиеся и стыковые поверхности деталей. Для обкатки, испыта­ний и регулировки ТНДВ всех отечественных дизелей с чис­лом цилиндров до 12 используют стенды КИ-22204, КИ-15711, КИ-6397 и КИ-6251. Первоначальная обкатка ТНВД в течение 15 мин происходит без форсунок на смеси дизельного топлива с маслом, а затем в течение 30 мин на ди­зельном топливе, совместно со стендовыми форсунками.</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27</a:t>
            </a:fld>
            <a:endParaRPr lang="ru-RU"/>
          </a:p>
        </p:txBody>
      </p:sp>
    </p:spTree>
    <p:extLst>
      <p:ext uri="{BB962C8B-B14F-4D97-AF65-F5344CB8AC3E}">
        <p14:creationId xmlns:p14="http://schemas.microsoft.com/office/powerpoint/2010/main" val="35599377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260648"/>
            <a:ext cx="8496944" cy="6336704"/>
          </a:xfrm>
        </p:spPr>
        <p:txBody>
          <a:bodyPr>
            <a:normAutofit fontScale="77500" lnSpcReduction="20000"/>
          </a:bodyPr>
          <a:lstStyle/>
          <a:p>
            <a:r>
              <a:rPr lang="ru-RU" b="1" dirty="0"/>
              <a:t>Повреждения и ремонт водяных насосов.</a:t>
            </a:r>
            <a:r>
              <a:rPr lang="ru-RU" dirty="0"/>
              <a:t> Корпуса водя­ных насосов в основном изготавливают из серого чугуна.</a:t>
            </a:r>
          </a:p>
          <a:p>
            <a:r>
              <a:rPr lang="ru-RU" dirty="0"/>
              <a:t>Основные повреждения:</a:t>
            </a:r>
          </a:p>
          <a:p>
            <a:pPr lvl="0"/>
            <a:r>
              <a:rPr lang="ru-RU" dirty="0"/>
              <a:t>трещины в корпусах;</a:t>
            </a:r>
          </a:p>
          <a:p>
            <a:pPr lvl="0"/>
            <a:r>
              <a:rPr lang="ru-RU" dirty="0"/>
              <a:t>износ отверстий под подшипники;</a:t>
            </a:r>
          </a:p>
          <a:p>
            <a:pPr lvl="0"/>
            <a:r>
              <a:rPr lang="ru-RU" dirty="0"/>
              <a:t>износ резьб и торцовых уплотнений;</a:t>
            </a:r>
          </a:p>
          <a:p>
            <a:pPr lvl="0"/>
            <a:r>
              <a:rPr lang="ru-RU" dirty="0"/>
              <a:t>износ шеек у валиков;</a:t>
            </a:r>
          </a:p>
          <a:p>
            <a:pPr lvl="0"/>
            <a:r>
              <a:rPr lang="ru-RU" dirty="0"/>
              <a:t>излом лопастей у крыльчаток.</a:t>
            </a:r>
          </a:p>
          <a:p>
            <a:r>
              <a:rPr lang="ru-RU" dirty="0"/>
              <a:t>Трещины на корпусе насоса герметизируют полимерными материалами или заваривают. Торцы уплотнения шлифуют «как чисто» и полируют, при больших износах торцовую по­верхность выполняют на ДРД, которую закрепляют на месте поврежденного участка. Посадка подшипников может быть восстановлена нанесением полимерных композиций или уста­новкой ДРД. Шейки вала восстанавливают нанесением элек­трохимических покрытий с последующим шлифованием. На место изломанных лопастей приваривают ДРД, одинако­вые по форме с отломанными элементами. В корпусе водяного насоса контролируют биение торцевой поверхности под упор­ную шайбу крыльчатки относительно оси отверстий под под­шипники.</a:t>
            </a:r>
          </a:p>
        </p:txBody>
      </p:sp>
      <p:sp>
        <p:nvSpPr>
          <p:cNvPr id="4" name="Номер слайда 3"/>
          <p:cNvSpPr>
            <a:spLocks noGrp="1"/>
          </p:cNvSpPr>
          <p:nvPr>
            <p:ph type="sldNum" sz="quarter" idx="11"/>
          </p:nvPr>
        </p:nvSpPr>
        <p:spPr/>
        <p:txBody>
          <a:bodyPr/>
          <a:lstStyle/>
          <a:p>
            <a:fld id="{56FA1BE5-3D63-43AB-B6AA-74DC0F569B4E}" type="slidenum">
              <a:rPr lang="ru-RU" smtClean="0"/>
              <a:t>28</a:t>
            </a:fld>
            <a:endParaRPr lang="ru-RU"/>
          </a:p>
        </p:txBody>
      </p:sp>
    </p:spTree>
    <p:extLst>
      <p:ext uri="{BB962C8B-B14F-4D97-AF65-F5344CB8AC3E}">
        <p14:creationId xmlns:p14="http://schemas.microsoft.com/office/powerpoint/2010/main" val="21160242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11560" y="620688"/>
            <a:ext cx="8291264" cy="5831160"/>
          </a:xfrm>
        </p:spPr>
        <p:txBody>
          <a:bodyPr>
            <a:normAutofit/>
          </a:bodyPr>
          <a:lstStyle/>
          <a:p>
            <a:r>
              <a:rPr lang="ru-RU" dirty="0"/>
              <a:t>При сборке водяного насоса между крыльчаткой и его кор­пусом необходимо обеспечить торцовый зазор не менее 5 мм. В собранном насосе шкив и валик должны вращаться без за­еданий с некоторым усилием от руки. Водяной насос испыты­вают на стенде при частоте вращения вала 3000 мин</a:t>
            </a:r>
            <a:r>
              <a:rPr lang="ru-RU" baseline="30000" dirty="0"/>
              <a:t>-1</a:t>
            </a:r>
            <a:r>
              <a:rPr lang="ru-RU" dirty="0"/>
              <a:t> в тече­ние 5... 10 мин. Течь воды через сальник и из-под крышки не допускается.</a:t>
            </a:r>
          </a:p>
          <a:p>
            <a:r>
              <a:rPr lang="ru-RU" dirty="0"/>
              <a:t>После сборки водяной насос испытывают на стенде, кото­рый служит для контроля герметичности уплотнений рабо­тающего агрегата, его стенок и развиваемого давления при установленной частоте вращения вал</a:t>
            </a:r>
          </a:p>
        </p:txBody>
      </p:sp>
      <p:sp>
        <p:nvSpPr>
          <p:cNvPr id="4" name="Номер слайда 3"/>
          <p:cNvSpPr>
            <a:spLocks noGrp="1"/>
          </p:cNvSpPr>
          <p:nvPr>
            <p:ph type="sldNum" sz="quarter" idx="11"/>
          </p:nvPr>
        </p:nvSpPr>
        <p:spPr/>
        <p:txBody>
          <a:bodyPr/>
          <a:lstStyle/>
          <a:p>
            <a:fld id="{56FA1BE5-3D63-43AB-B6AA-74DC0F569B4E}" type="slidenum">
              <a:rPr lang="ru-RU" smtClean="0"/>
              <a:t>29</a:t>
            </a:fld>
            <a:endParaRPr lang="ru-RU"/>
          </a:p>
        </p:txBody>
      </p:sp>
    </p:spTree>
    <p:extLst>
      <p:ext uri="{BB962C8B-B14F-4D97-AF65-F5344CB8AC3E}">
        <p14:creationId xmlns:p14="http://schemas.microsoft.com/office/powerpoint/2010/main" val="25652703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188640"/>
            <a:ext cx="8568952" cy="6480720"/>
          </a:xfrm>
        </p:spPr>
        <p:txBody>
          <a:bodyPr>
            <a:normAutofit fontScale="77500" lnSpcReduction="20000"/>
          </a:bodyPr>
          <a:lstStyle/>
          <a:p>
            <a:r>
              <a:rPr lang="ru-RU" b="1" dirty="0"/>
              <a:t>Материалы для пайки. В</a:t>
            </a:r>
            <a:r>
              <a:rPr lang="ru-RU" dirty="0"/>
              <a:t> качестве</a:t>
            </a:r>
            <a:r>
              <a:rPr lang="ru-RU" b="1" i="1" dirty="0"/>
              <a:t> припоев</a:t>
            </a:r>
            <a:r>
              <a:rPr lang="ru-RU" dirty="0"/>
              <a:t> применяют оловянно-свинцовые, медно-цинковые и алюминиевые спла­вы, медь и ее сплавы, серебро и его сплавы, сплавы на основе никеля и др. Различают низко- и высокотемпературные при­пои. Температура полного расплавления последних превыша­ет 450 °С.</a:t>
            </a:r>
          </a:p>
          <a:p>
            <a:r>
              <a:rPr lang="ru-RU" dirty="0"/>
              <a:t>Припой в жидком состоянии должен иметь высокую теку­честь, а значения коэффициентов теплового расширения при­поя и материала детали должны быть примерно одинаковыми.</a:t>
            </a:r>
          </a:p>
          <a:p>
            <a:r>
              <a:rPr lang="ru-RU" i="1" dirty="0"/>
              <a:t>Оловянно-свинцовые припои</a:t>
            </a:r>
            <a:r>
              <a:rPr lang="ru-RU" dirty="0"/>
              <a:t> плавятся при температуре до 280 °С. Припои ПОС-18 (17...18 % свинца) применяют для со­единений обычного назначения, ПОС-ЗО и ПОС-40 - для гер­метичных соединений, ПОС-50 и ПОС-61 - для соединений, которые не должны окисляться при работе.</a:t>
            </a:r>
          </a:p>
          <a:p>
            <a:r>
              <a:rPr lang="ru-RU" i="1" dirty="0"/>
              <a:t>Медно-цинковые припои</a:t>
            </a:r>
            <a:r>
              <a:rPr lang="ru-RU" dirty="0"/>
              <a:t> ПМЦ-48 (46...50 % меди) приме­няют для соединения деталей из медных сплавов, не подвер­женных изгибающим, ударным и вибрационным нагрузкам, ПМЦ-54 - для соединения медных, бронзовых и стальных де­талей. Температура плавления припоев составляет 800...900 °С.</a:t>
            </a:r>
          </a:p>
          <a:p>
            <a:r>
              <a:rPr lang="ru-RU" i="1" dirty="0"/>
              <a:t>Алюминиевые припои</a:t>
            </a:r>
            <a:r>
              <a:rPr lang="ru-RU" dirty="0"/>
              <a:t> применяют для пайки деталей из алюминиевого сплава. Распространены </a:t>
            </a:r>
            <a:r>
              <a:rPr lang="ru-RU" dirty="0" smtClean="0"/>
              <a:t>алюминиево-кремниевые </a:t>
            </a:r>
            <a:r>
              <a:rPr lang="ru-RU" dirty="0"/>
              <a:t>34А и алюминиево-медные П590А припои, которые обра­зуют как прочные, так и коррозионно-стойкие соединения</a:t>
            </a:r>
            <a:r>
              <a:rPr lang="ru-RU" dirty="0" smtClean="0"/>
              <a:t>.</a:t>
            </a:r>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3</a:t>
            </a:fld>
            <a:endParaRPr lang="ru-RU"/>
          </a:p>
        </p:txBody>
      </p:sp>
    </p:spTree>
    <p:extLst>
      <p:ext uri="{BB962C8B-B14F-4D97-AF65-F5344CB8AC3E}">
        <p14:creationId xmlns:p14="http://schemas.microsoft.com/office/powerpoint/2010/main" val="41067002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404664"/>
            <a:ext cx="8424936" cy="6192688"/>
          </a:xfrm>
        </p:spPr>
        <p:txBody>
          <a:bodyPr>
            <a:normAutofit/>
          </a:bodyPr>
          <a:lstStyle/>
          <a:p>
            <a:r>
              <a:rPr lang="ru-RU" b="1" dirty="0"/>
              <a:t>Повреждения и ремонт бензонасосов.</a:t>
            </a:r>
            <a:r>
              <a:rPr lang="ru-RU" dirty="0"/>
              <a:t> Корпус и головку бензонасоса изготавливают из цинкового сплава. Основные повреждения:</a:t>
            </a:r>
          </a:p>
          <a:p>
            <a:pPr lvl="0"/>
            <a:r>
              <a:rPr lang="ru-RU" dirty="0"/>
              <a:t>трещины;</a:t>
            </a:r>
          </a:p>
          <a:p>
            <a:pPr lvl="0"/>
            <a:r>
              <a:rPr lang="ru-RU" dirty="0"/>
              <a:t>обломы и коробление стыковых поверхностей;</a:t>
            </a:r>
          </a:p>
          <a:p>
            <a:pPr lvl="0"/>
            <a:r>
              <a:rPr lang="ru-RU" dirty="0"/>
              <a:t>износ резьб;</a:t>
            </a:r>
          </a:p>
          <a:p>
            <a:pPr lvl="0"/>
            <a:r>
              <a:rPr lang="ru-RU" dirty="0"/>
              <a:t>разрывы прокладок и диафрагм.</a:t>
            </a:r>
          </a:p>
          <a:p>
            <a:r>
              <a:rPr lang="ru-RU" dirty="0"/>
              <a:t>Ремонт корпуса и головки бензонасоса проводят по техно­логиям восстановления корпусных деталей. Рабочие части рычагов, соприкасающиеся с эксцентриками, наплавляют га­зопорошковой наплавкой и шлифуют. Прокладки и диафраг­мы заменяют новыми.</a:t>
            </a:r>
          </a:p>
        </p:txBody>
      </p:sp>
      <p:sp>
        <p:nvSpPr>
          <p:cNvPr id="4" name="Номер слайда 3"/>
          <p:cNvSpPr>
            <a:spLocks noGrp="1"/>
          </p:cNvSpPr>
          <p:nvPr>
            <p:ph type="sldNum" sz="quarter" idx="11"/>
          </p:nvPr>
        </p:nvSpPr>
        <p:spPr/>
        <p:txBody>
          <a:bodyPr/>
          <a:lstStyle/>
          <a:p>
            <a:fld id="{56FA1BE5-3D63-43AB-B6AA-74DC0F569B4E}" type="slidenum">
              <a:rPr lang="ru-RU" smtClean="0"/>
              <a:t>30</a:t>
            </a:fld>
            <a:endParaRPr lang="ru-RU"/>
          </a:p>
        </p:txBody>
      </p:sp>
    </p:spTree>
    <p:extLst>
      <p:ext uri="{BB962C8B-B14F-4D97-AF65-F5344CB8AC3E}">
        <p14:creationId xmlns:p14="http://schemas.microsoft.com/office/powerpoint/2010/main" val="20351924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838200"/>
            <a:ext cx="8291264" cy="5831160"/>
          </a:xfrm>
        </p:spPr>
        <p:txBody>
          <a:bodyPr>
            <a:normAutofit/>
          </a:bodyPr>
          <a:lstStyle/>
          <a:p>
            <a:r>
              <a:rPr lang="ru-RU" dirty="0"/>
              <a:t>Необходимым условием сборки бензонасоса является за­тяжка винтов, соединяющих головку с корпусом, при нажатом приводном рычаге. При сборке бензонасосов широко приме­няются механические отвертки. На авторемонтных заводах применяют механизированные установки для контроля бензо­насосов. На них определяют герметичность рабочих полостей, создаваемые давление и разрежение, производительность. В за­висимости от марки насоса частота качаний рычага изменяется.</a:t>
            </a:r>
          </a:p>
        </p:txBody>
      </p:sp>
      <p:sp>
        <p:nvSpPr>
          <p:cNvPr id="4" name="Номер слайда 3"/>
          <p:cNvSpPr>
            <a:spLocks noGrp="1"/>
          </p:cNvSpPr>
          <p:nvPr>
            <p:ph type="sldNum" sz="quarter" idx="11"/>
          </p:nvPr>
        </p:nvSpPr>
        <p:spPr/>
        <p:txBody>
          <a:bodyPr/>
          <a:lstStyle/>
          <a:p>
            <a:fld id="{56FA1BE5-3D63-43AB-B6AA-74DC0F569B4E}" type="slidenum">
              <a:rPr lang="ru-RU" smtClean="0"/>
              <a:t>31</a:t>
            </a:fld>
            <a:endParaRPr lang="ru-RU"/>
          </a:p>
        </p:txBody>
      </p:sp>
    </p:spTree>
    <p:extLst>
      <p:ext uri="{BB962C8B-B14F-4D97-AF65-F5344CB8AC3E}">
        <p14:creationId xmlns:p14="http://schemas.microsoft.com/office/powerpoint/2010/main" val="6037521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332656"/>
            <a:ext cx="8352928" cy="6336704"/>
          </a:xfrm>
        </p:spPr>
        <p:txBody>
          <a:bodyPr>
            <a:normAutofit/>
          </a:bodyPr>
          <a:lstStyle/>
          <a:p>
            <a:r>
              <a:rPr lang="ru-RU" b="1" dirty="0"/>
              <a:t>Повреждения и ремонт масляных насосов.</a:t>
            </a:r>
            <a:r>
              <a:rPr lang="ru-RU" dirty="0"/>
              <a:t> Изнашивание деталей масляного насоса протекает сравнительно медленно, но приводит к снижению напора масла и производительности насоса и, как следствие, к интенсивному изнашиванию дета­лей обслуживаемого агрегата. Если </a:t>
            </a:r>
            <a:r>
              <a:rPr lang="ru-RU" dirty="0" err="1"/>
              <a:t>предремонтное</a:t>
            </a:r>
            <a:r>
              <a:rPr lang="ru-RU" dirty="0"/>
              <a:t> диагно­стирование выявляет соответствие значений выходных пара­метров насоса нормативным значениям, то запаса долговечно­сти хватает до следующего ремонта. У такого насоса доста­точно лишь очистить и отрегулировать редукционный клапан. При работе насоса увеличиваются торцовый и радиальный зазоры между колодцем корпуса и зубчатыми колесами.</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32</a:t>
            </a:fld>
            <a:endParaRPr lang="ru-RU"/>
          </a:p>
        </p:txBody>
      </p:sp>
    </p:spTree>
    <p:extLst>
      <p:ext uri="{BB962C8B-B14F-4D97-AF65-F5344CB8AC3E}">
        <p14:creationId xmlns:p14="http://schemas.microsoft.com/office/powerpoint/2010/main" val="339206328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260648"/>
            <a:ext cx="8568952" cy="6264696"/>
          </a:xfrm>
        </p:spPr>
        <p:txBody>
          <a:bodyPr>
            <a:normAutofit fontScale="85000" lnSpcReduction="10000"/>
          </a:bodyPr>
          <a:lstStyle/>
          <a:p>
            <a:r>
              <a:rPr lang="ru-RU" dirty="0"/>
              <a:t>Ремонт масляных насосов заключается в восстановлении геометрических параметров корпуса и его крышки, восстанов­лении или замене зубчатых колес.</a:t>
            </a:r>
          </a:p>
          <a:p>
            <a:r>
              <a:rPr lang="ru-RU" dirty="0"/>
              <a:t>В корпусе комплексно восстанавливают отверстия под ва­лик и колодцы под колеса. Глубину колодца восстанавливают шлифованием его стыковой поверхности с крышкой. Следы изнашивания на крышке также удаляют шлифованием ее ра­бочей поверхности. Восстановление радиального зазора меж­ду зубьями колес и корпусом насоса имеет несколько реше­ний. Первое заключается в смещении осей вращения колес в сторону всасывания на 0,5...0,7 мм (при этом в отверстия под валик устанавливают ДРД в виде втулки). Второе решение состоит в установке и закреплении ДРД в виде частей кольца на цилиндрические поверхности колодца. Третье решение предполагает нанесение полимерных компаундов на изно­шенные поверхности. В остальном корпус проходит техноло­гические операции как корпусная деталь. </a:t>
            </a:r>
          </a:p>
        </p:txBody>
      </p:sp>
      <p:sp>
        <p:nvSpPr>
          <p:cNvPr id="4" name="Номер слайда 3"/>
          <p:cNvSpPr>
            <a:spLocks noGrp="1"/>
          </p:cNvSpPr>
          <p:nvPr>
            <p:ph type="sldNum" sz="quarter" idx="11"/>
          </p:nvPr>
        </p:nvSpPr>
        <p:spPr/>
        <p:txBody>
          <a:bodyPr/>
          <a:lstStyle/>
          <a:p>
            <a:fld id="{56FA1BE5-3D63-43AB-B6AA-74DC0F569B4E}" type="slidenum">
              <a:rPr lang="ru-RU" smtClean="0"/>
              <a:t>33</a:t>
            </a:fld>
            <a:endParaRPr lang="ru-RU"/>
          </a:p>
        </p:txBody>
      </p:sp>
    </p:spTree>
    <p:extLst>
      <p:ext uri="{BB962C8B-B14F-4D97-AF65-F5344CB8AC3E}">
        <p14:creationId xmlns:p14="http://schemas.microsoft.com/office/powerpoint/2010/main" val="132252038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838200"/>
            <a:ext cx="8219256" cy="5615136"/>
          </a:xfrm>
        </p:spPr>
        <p:txBody>
          <a:bodyPr>
            <a:normAutofit lnSpcReduction="10000"/>
          </a:bodyPr>
          <a:lstStyle/>
          <a:p>
            <a:r>
              <a:rPr lang="ru-RU" dirty="0"/>
              <a:t>Механическая обра­ботка может выполняться и под ремонтные размеры элемен­тов. Отклонение от параллельности поверхностей разъема корпусов верхней и нижней секций масляного насоса относи­тельно торцевых поверхностей под шестерни указанных кор­пусов и отклонение от перпендикулярности осей поверхно­стей под валик масляного насоса и оси ведомой шестерни от­носительно поверхностей разъема корпусов верхней и нижней секции должны соответствовать техническим требованиям. Ось ведомой шестерни масляного насоса должна быть запрес­сована в корпус верхней секции заподлицо с поверхностью разъема.</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34</a:t>
            </a:fld>
            <a:endParaRPr lang="ru-RU"/>
          </a:p>
        </p:txBody>
      </p:sp>
    </p:spTree>
    <p:extLst>
      <p:ext uri="{BB962C8B-B14F-4D97-AF65-F5344CB8AC3E}">
        <p14:creationId xmlns:p14="http://schemas.microsoft.com/office/powerpoint/2010/main" val="41660020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476672"/>
            <a:ext cx="8352928" cy="6120680"/>
          </a:xfrm>
        </p:spPr>
        <p:txBody>
          <a:bodyPr>
            <a:normAutofit lnSpcReduction="10000"/>
          </a:bodyPr>
          <a:lstStyle/>
          <a:p>
            <a:r>
              <a:rPr lang="ru-RU" dirty="0"/>
              <a:t>Колеса с износами зубьев по высоте и длине можно шли­фовать под ремонтный размер.</a:t>
            </a:r>
          </a:p>
          <a:p>
            <a:r>
              <a:rPr lang="ru-RU" dirty="0"/>
              <a:t>Собранный масляный насос обкатывают и испытывают на стенде КИ-5278. Стенд имеет механизм базирования и закреп­ления испытываемого насоса, привод вращения его ведущего вала и систему хранения рабочей жидкости. Механический вариатор привода позволяет плавное изменение частоты вра­щения ведущего вала насоса от 147 до 2015 мин</a:t>
            </a:r>
            <a:r>
              <a:rPr lang="ru-RU" baseline="30000" dirty="0"/>
              <a:t>-1</a:t>
            </a:r>
            <a:r>
              <a:rPr lang="ru-RU" dirty="0"/>
              <a:t>. Рабочая жидкость - смесь масла с керосином или дизельным топли­вом. Вязкость жидкости соответствует вязкости масла в рабо­тающем двигателе.</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35</a:t>
            </a:fld>
            <a:endParaRPr lang="ru-RU"/>
          </a:p>
        </p:txBody>
      </p:sp>
    </p:spTree>
    <p:extLst>
      <p:ext uri="{BB962C8B-B14F-4D97-AF65-F5344CB8AC3E}">
        <p14:creationId xmlns:p14="http://schemas.microsoft.com/office/powerpoint/2010/main" val="383519567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188640"/>
            <a:ext cx="8424936" cy="6264696"/>
          </a:xfrm>
        </p:spPr>
        <p:txBody>
          <a:bodyPr>
            <a:normAutofit fontScale="92500" lnSpcReduction="10000"/>
          </a:bodyPr>
          <a:lstStyle/>
          <a:p>
            <a:r>
              <a:rPr lang="ru-RU" dirty="0"/>
              <a:t>Обкатку насоса ведут в течение 10 мин, из них в первые 4 мин постепенно повышают частоту вращения ведущего вала от минимальной до рабочей, а давление - от нуля до рабочего. Если во время обкатки не обнаруживаются нагрев, заедание и излишний шум, то насос испытывают на производительность, обычно на двух частотах вращения ведущего вала. Масло, вы­ходящее из насоса, пропускают через отверстие диаметром 1,5 мм. При этом давление прокачиваемого масла должно быть не меньше нормативного значения, установленного для каждой марки двигателя. При работе насоса определяют давление рабо­чей жидкости, при котором срабатывает редукционный клапан. Если это давление отличается от нормативного, то клапан ре­гулируют, изменяя осадку пружины винтом или прокладками.</a:t>
            </a:r>
          </a:p>
        </p:txBody>
      </p:sp>
      <p:sp>
        <p:nvSpPr>
          <p:cNvPr id="4" name="Номер слайда 3"/>
          <p:cNvSpPr>
            <a:spLocks noGrp="1"/>
          </p:cNvSpPr>
          <p:nvPr>
            <p:ph type="sldNum" sz="quarter" idx="11"/>
          </p:nvPr>
        </p:nvSpPr>
        <p:spPr/>
        <p:txBody>
          <a:bodyPr/>
          <a:lstStyle/>
          <a:p>
            <a:fld id="{56FA1BE5-3D63-43AB-B6AA-74DC0F569B4E}" type="slidenum">
              <a:rPr lang="ru-RU" smtClean="0"/>
              <a:t>36</a:t>
            </a:fld>
            <a:endParaRPr lang="ru-RU"/>
          </a:p>
        </p:txBody>
      </p:sp>
    </p:spTree>
    <p:extLst>
      <p:ext uri="{BB962C8B-B14F-4D97-AF65-F5344CB8AC3E}">
        <p14:creationId xmlns:p14="http://schemas.microsoft.com/office/powerpoint/2010/main" val="283529040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188640"/>
            <a:ext cx="8424936" cy="6336704"/>
          </a:xfrm>
        </p:spPr>
        <p:txBody>
          <a:bodyPr>
            <a:normAutofit fontScale="85000" lnSpcReduction="20000"/>
          </a:bodyPr>
          <a:lstStyle/>
          <a:p>
            <a:r>
              <a:rPr lang="ru-RU" dirty="0"/>
              <a:t>Повреждения вентиляторов:</a:t>
            </a:r>
          </a:p>
          <a:p>
            <a:pPr lvl="0"/>
            <a:r>
              <a:rPr lang="ru-RU" dirty="0"/>
              <a:t>износ базовых отверстий;</a:t>
            </a:r>
          </a:p>
          <a:p>
            <a:pPr lvl="0"/>
            <a:r>
              <a:rPr lang="ru-RU" dirty="0"/>
              <a:t>деформация лопастей;</a:t>
            </a:r>
          </a:p>
          <a:p>
            <a:pPr lvl="0"/>
            <a:r>
              <a:rPr lang="ru-RU" dirty="0"/>
              <a:t>ослабление заклепок;</a:t>
            </a:r>
          </a:p>
          <a:p>
            <a:pPr lvl="0"/>
            <a:r>
              <a:rPr lang="ru-RU" dirty="0"/>
              <a:t>износ отверстий под болты.</a:t>
            </a:r>
          </a:p>
          <a:p>
            <a:r>
              <a:rPr lang="ru-RU" b="1" dirty="0"/>
              <a:t>Ремонт вентиляторов.</a:t>
            </a:r>
            <a:r>
              <a:rPr lang="ru-RU" dirty="0"/>
              <a:t> Изношенные базовые отверстия вос­станавливают растачиванием с установкой промежуточных ко­лец. Люфт в соединении лопастей с крестовиной устраняют осаживанием заклепок. Если отверстия под заклепки имеют овальную форму, то их рассверливают и приклепывают к кре­стовине заклепками увеличенного диаметра. На одну кресто­вину приклепывают лопасти одной массы. Деформированные лопасти правят в штампе под прессом.</a:t>
            </a:r>
          </a:p>
          <a:p>
            <a:r>
              <a:rPr lang="ru-RU" dirty="0"/>
              <a:t>Установленный на ступице или шкиве вентилятор статиче­ски балансируют на приспособлении или на балансировочном станке. Излишнюю массу удаляют сверлением шкива или спиливанием лопасти.</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37</a:t>
            </a:fld>
            <a:endParaRPr lang="ru-RU"/>
          </a:p>
        </p:txBody>
      </p:sp>
    </p:spTree>
    <p:extLst>
      <p:ext uri="{BB962C8B-B14F-4D97-AF65-F5344CB8AC3E}">
        <p14:creationId xmlns:p14="http://schemas.microsoft.com/office/powerpoint/2010/main" val="23421687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188640"/>
            <a:ext cx="8748464" cy="6669360"/>
          </a:xfrm>
        </p:spPr>
        <p:txBody>
          <a:bodyPr>
            <a:normAutofit fontScale="70000" lnSpcReduction="20000"/>
          </a:bodyPr>
          <a:lstStyle/>
          <a:p>
            <a:r>
              <a:rPr lang="ru-RU" dirty="0"/>
              <a:t>Высокопрочное соединение деталей из меди, сталей и </a:t>
            </a:r>
            <a:r>
              <a:rPr lang="ru-RU" dirty="0" smtClean="0"/>
              <a:t>чугунов </a:t>
            </a:r>
            <a:r>
              <a:rPr lang="ru-RU" dirty="0"/>
              <a:t>получают, если в качестве припоя применяют</a:t>
            </a:r>
            <a:r>
              <a:rPr lang="ru-RU" i="1" dirty="0"/>
              <a:t> латуни </a:t>
            </a:r>
            <a:r>
              <a:rPr lang="en-US" dirty="0"/>
              <a:t>J</a:t>
            </a:r>
            <a:r>
              <a:rPr lang="ru-RU" dirty="0"/>
              <a:t>1-63 и </a:t>
            </a:r>
            <a:r>
              <a:rPr lang="en-US" dirty="0"/>
              <a:t>JI</a:t>
            </a:r>
            <a:r>
              <a:rPr lang="ru-RU" dirty="0"/>
              <a:t>-68. При пайке ответственных изделий применяют припои, содержащие</a:t>
            </a:r>
            <a:r>
              <a:rPr lang="ru-RU" i="1" dirty="0"/>
              <a:t> серебро.</a:t>
            </a:r>
            <a:endParaRPr lang="ru-RU" dirty="0"/>
          </a:p>
          <a:p>
            <a:r>
              <a:rPr lang="ru-RU" i="1" dirty="0"/>
              <a:t>Флюсы</a:t>
            </a:r>
            <a:r>
              <a:rPr lang="ru-RU" dirty="0"/>
              <a:t> необходимы для удаления оксидов с поверхности детали и защиты ванночки расплавленного металла от окисле­ния в процессе пайки. Состав флюса зависит от состава при­поя и соединяемых металлов. При пайке деталей из стали, ме­ди и ее сплавов оловянно-свинцовыми припоями применяют флюсы на основе хлористого цинка. </a:t>
            </a:r>
            <a:r>
              <a:rPr lang="ru-RU" dirty="0" err="1"/>
              <a:t>Бескислотные</a:t>
            </a:r>
            <a:r>
              <a:rPr lang="ru-RU" dirty="0"/>
              <a:t> флюсы на основе канифоли используют при пайке деталей электрообо­рудования. При пайке металлов высокотемпературными при­поями применяют буру, борный ангидрид, а также флюсы, состоящие из смеси фтористого калия, </a:t>
            </a:r>
            <a:r>
              <a:rPr lang="ru-RU" dirty="0" err="1"/>
              <a:t>фторбората</a:t>
            </a:r>
            <a:r>
              <a:rPr lang="ru-RU" dirty="0"/>
              <a:t> калия и борного ангидрида. Последние флюсы имеют более низкую температуру плавления. При пайке алюминия и его сплавов с применением высокотемпературного припоя на основе алю­миния рекомендуются специальные флюсы из смеси хлори­стых и фтористых солей калия, лития, натрия и цинка.</a:t>
            </a:r>
          </a:p>
          <a:p>
            <a:r>
              <a:rPr lang="ru-RU" dirty="0"/>
              <a:t>Пайка включает очистку поверхностей, нагрев основного металла до температуры, близкой к температуре плавления припоя, </a:t>
            </a:r>
            <a:r>
              <a:rPr lang="ru-RU" dirty="0" err="1"/>
              <a:t>флюсование</a:t>
            </a:r>
            <a:r>
              <a:rPr lang="ru-RU" dirty="0"/>
              <a:t>, плавление припоя, перенесение его на поверхность основного металла и заполнение им шва, кри­сталлизацию и обработку шва. Основное условие получения прочного соединения заключается в создании условий для растворения или диффузии материала припоя в материале ос­новного металла.</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4</a:t>
            </a:fld>
            <a:endParaRPr lang="ru-RU"/>
          </a:p>
        </p:txBody>
      </p:sp>
    </p:spTree>
    <p:extLst>
      <p:ext uri="{BB962C8B-B14F-4D97-AF65-F5344CB8AC3E}">
        <p14:creationId xmlns:p14="http://schemas.microsoft.com/office/powerpoint/2010/main" val="27591870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260648"/>
            <a:ext cx="8640960" cy="6597352"/>
          </a:xfrm>
        </p:spPr>
        <p:txBody>
          <a:bodyPr>
            <a:normAutofit fontScale="77500" lnSpcReduction="20000"/>
          </a:bodyPr>
          <a:lstStyle/>
          <a:p>
            <a:r>
              <a:rPr lang="ru-RU" dirty="0"/>
              <a:t>Подготовка поверхностей к пайке состоит в очистке кро­мок деталей от загрязнений механическим путем или травле­нием. Для травления стальных деталей применяют кислотные или щелочные растворы. Место пайки очищают 10...15 %-</a:t>
            </a:r>
            <a:r>
              <a:rPr lang="ru-RU" dirty="0" err="1"/>
              <a:t>ным</a:t>
            </a:r>
            <a:r>
              <a:rPr lang="ru-RU" dirty="0"/>
              <a:t> раствором соляной кислоты в воде.</a:t>
            </a:r>
          </a:p>
          <a:p>
            <a:r>
              <a:rPr lang="ru-RU" dirty="0"/>
              <a:t>При пайке применяют ручные паяльники - нагреваемые предварительно, газовые и электрические. Паяльники первого вида массивные, их изготавливают из меди. Нагрев ведется в горне или на электрической плитке. Газовые паяльники используют тепло сгорающих газов, а электрические - тепло, выделяющееся от прохождения электрического тока. Припой и кромки деталей (при пайке низкотемпературными при­поями) нагревают до температуры, которая превышает температуру полного расплавления припоя на 40...50 °С.</a:t>
            </a:r>
          </a:p>
          <a:p>
            <a:r>
              <a:rPr lang="ru-RU" dirty="0"/>
              <a:t>Пайку высокотемпературными припоями применяют при устранении трещин, закреплении ДРД и контактов электро­оборудования. После очистки кромок деталей их покрывают флюсом и туда укладывают припой в виде колец, прутков или пластинок. Деталь в месте пайки нагревают до расплавления припоя. Время выдержки жидкого припоя должно быть доста­точным для заполнения зазора и протекания диффузионных процессов между припоем и кромками детали.</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5</a:t>
            </a:fld>
            <a:endParaRPr lang="ru-RU"/>
          </a:p>
        </p:txBody>
      </p:sp>
    </p:spTree>
    <p:extLst>
      <p:ext uri="{BB962C8B-B14F-4D97-AF65-F5344CB8AC3E}">
        <p14:creationId xmlns:p14="http://schemas.microsoft.com/office/powerpoint/2010/main" val="18086622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260648"/>
            <a:ext cx="8568952" cy="6597352"/>
          </a:xfrm>
        </p:spPr>
        <p:txBody>
          <a:bodyPr>
            <a:normAutofit fontScale="85000" lnSpcReduction="10000"/>
          </a:bodyPr>
          <a:lstStyle/>
          <a:p>
            <a:r>
              <a:rPr lang="ru-RU" dirty="0"/>
              <a:t>Весьма прогрессивный способ плавления припоя в печах с контролируемой атмосферой или в соляных ваннах.</a:t>
            </a:r>
          </a:p>
          <a:p>
            <a:r>
              <a:rPr lang="ru-RU" dirty="0"/>
              <a:t>Сложность пайки из алюминиевого сплава заключается в трудности удаления и разрушения оксидной пленки. </a:t>
            </a:r>
            <a:r>
              <a:rPr lang="ru-RU" dirty="0" err="1"/>
              <a:t>Бесфлю­совая</a:t>
            </a:r>
            <a:r>
              <a:rPr lang="ru-RU" dirty="0"/>
              <a:t> пайка выполняется абразивными или ультразвуковыми паяльниками.</a:t>
            </a:r>
          </a:p>
          <a:p>
            <a:r>
              <a:rPr lang="ru-RU" dirty="0"/>
              <a:t>Абразивный стержень паяльника первого вида, изготов­ленный из прессованной мелкой стружки припоя и измель­ченного асбеста, нагревается теплом электрической спирали, а затем </a:t>
            </a:r>
            <a:r>
              <a:rPr lang="ru-RU" dirty="0" err="1"/>
              <a:t>облуживает</a:t>
            </a:r>
            <a:r>
              <a:rPr lang="ru-RU" dirty="0"/>
              <a:t> поверхность с ее очисткой от оксидов под слоем расплавленного припоя. При пайке ультразвуковым па­яльником в расплавленном припое возникают ультразвуковые колебания, разрушающие оксидную пленку.</a:t>
            </a:r>
          </a:p>
          <a:p>
            <a:r>
              <a:rPr lang="ru-RU" dirty="0"/>
              <a:t>Изделия после пайки медленно охлаждают, очищают от наплывов припоя и промывают водой от остатков флюса. Ка­чество пайки емкостей и радиаторов контролируют </a:t>
            </a:r>
            <a:r>
              <a:rPr lang="ru-RU" dirty="0" err="1" smtClean="0"/>
              <a:t>опрессов</a:t>
            </a:r>
            <a:r>
              <a:rPr lang="ru-RU" dirty="0" smtClean="0"/>
              <a:t> </a:t>
            </a:r>
            <a:r>
              <a:rPr lang="ru-RU" dirty="0"/>
              <a:t>кой сжатым воздухом или водой.</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6</a:t>
            </a:fld>
            <a:endParaRPr lang="ru-RU"/>
          </a:p>
        </p:txBody>
      </p:sp>
    </p:spTree>
    <p:extLst>
      <p:ext uri="{BB962C8B-B14F-4D97-AF65-F5344CB8AC3E}">
        <p14:creationId xmlns:p14="http://schemas.microsoft.com/office/powerpoint/2010/main" val="36488901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332656"/>
            <a:ext cx="8640960" cy="6525344"/>
          </a:xfrm>
        </p:spPr>
        <p:txBody>
          <a:bodyPr>
            <a:normAutofit/>
          </a:bodyPr>
          <a:lstStyle/>
          <a:p>
            <a:r>
              <a:rPr lang="ru-RU" b="1" dirty="0"/>
              <a:t>Охрана труда при пайке.</a:t>
            </a:r>
            <a:r>
              <a:rPr lang="ru-RU" dirty="0"/>
              <a:t> Флюсы и припои содержат вредные для здоровья работающего элементы (</a:t>
            </a:r>
            <a:r>
              <a:rPr lang="en-US" dirty="0" err="1"/>
              <a:t>Pb</a:t>
            </a:r>
            <a:r>
              <a:rPr lang="ru-RU" dirty="0"/>
              <a:t>, </a:t>
            </a:r>
            <a:r>
              <a:rPr lang="en-US" dirty="0"/>
              <a:t>Zn</a:t>
            </a:r>
            <a:r>
              <a:rPr lang="ru-RU" dirty="0"/>
              <a:t>, </a:t>
            </a:r>
            <a:r>
              <a:rPr lang="en-US" dirty="0"/>
              <a:t>li</a:t>
            </a:r>
            <a:r>
              <a:rPr lang="ru-RU" dirty="0"/>
              <a:t>, </a:t>
            </a:r>
            <a:r>
              <a:rPr lang="ru-RU" dirty="0" err="1"/>
              <a:t>Са</a:t>
            </a:r>
            <a:r>
              <a:rPr lang="ru-RU" dirty="0"/>
              <a:t>, </a:t>
            </a:r>
            <a:r>
              <a:rPr lang="en-US" dirty="0" smtClean="0"/>
              <a:t>Na</a:t>
            </a:r>
            <a:r>
              <a:rPr lang="ru-RU" dirty="0"/>
              <a:t> </a:t>
            </a:r>
            <a:r>
              <a:rPr lang="ru-RU" dirty="0" smtClean="0"/>
              <a:t>и </a:t>
            </a:r>
            <a:r>
              <a:rPr lang="ru-RU" dirty="0"/>
              <a:t>др.). Эти элементы и их оксиды в виде пыли, паров и аэрозолей находятся в зоне пайки. Рабочие места оснащены местными отсосами, которые выведены в общую вентиляцию.</a:t>
            </a:r>
          </a:p>
          <a:p>
            <a:r>
              <a:rPr lang="ru-RU" dirty="0"/>
              <a:t>Медники работают в рукавицах из асбестовой ткани для защиты рук от попадания флюсов и припоя. Разбрызгивание припоя уменьшается при подогреве деталей до температуры 110...120 °С. Промывку деталей от остатков кислотных флю­сов ведут в ваннах, слив воды из которых в канализацию до­пустим после ее обезвреживания.</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7</a:t>
            </a:fld>
            <a:endParaRPr lang="ru-RU"/>
          </a:p>
        </p:txBody>
      </p:sp>
    </p:spTree>
    <p:extLst>
      <p:ext uri="{BB962C8B-B14F-4D97-AF65-F5344CB8AC3E}">
        <p14:creationId xmlns:p14="http://schemas.microsoft.com/office/powerpoint/2010/main" val="20592622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27584" y="838200"/>
            <a:ext cx="7859216" cy="5255096"/>
          </a:xfrm>
        </p:spPr>
        <p:txBody>
          <a:bodyPr/>
          <a:lstStyle/>
          <a:p>
            <a:r>
              <a:rPr lang="ru-RU" b="1" dirty="0"/>
              <a:t>Материал и повреждения радиаторов:</a:t>
            </a:r>
            <a:r>
              <a:rPr lang="ru-RU" dirty="0"/>
              <a:t> бачки водяных ра­диаторов изготавливают из латуни Л63, охлаждающие трубки - из латуни </a:t>
            </a:r>
            <a:r>
              <a:rPr lang="ru-RU" dirty="0" smtClean="0"/>
              <a:t>Л90</a:t>
            </a:r>
            <a:r>
              <a:rPr lang="ru-RU" dirty="0"/>
              <a:t>, охлаждающие пластины - из меди МЗ, а каркас - из стали 3. Бачки и охлаждающие пластины масляных радиа­торов изготавливают из стали 08, а охлаждающие трубки - из латуни Л63 или </a:t>
            </a:r>
            <a:r>
              <a:rPr lang="ru-RU" dirty="0" smtClean="0"/>
              <a:t>Л90</a:t>
            </a:r>
            <a:r>
              <a:rPr lang="ru-RU" dirty="0"/>
              <a:t>.</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8</a:t>
            </a:fld>
            <a:endParaRPr lang="ru-RU"/>
          </a:p>
        </p:txBody>
      </p:sp>
    </p:spTree>
    <p:extLst>
      <p:ext uri="{BB962C8B-B14F-4D97-AF65-F5344CB8AC3E}">
        <p14:creationId xmlns:p14="http://schemas.microsoft.com/office/powerpoint/2010/main" val="24965331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83568" y="838200"/>
            <a:ext cx="8003232" cy="5039072"/>
          </a:xfrm>
        </p:spPr>
        <p:txBody>
          <a:bodyPr/>
          <a:lstStyle/>
          <a:p>
            <a:r>
              <a:rPr lang="ru-RU" dirty="0"/>
              <a:t>Основные</a:t>
            </a:r>
            <a:r>
              <a:rPr lang="ru-RU" i="1" dirty="0"/>
              <a:t> повреждения</a:t>
            </a:r>
            <a:r>
              <a:rPr lang="ru-RU" dirty="0"/>
              <a:t> радиаторов:</a:t>
            </a:r>
          </a:p>
          <a:p>
            <a:pPr lvl="0"/>
            <a:r>
              <a:rPr lang="ru-RU" dirty="0"/>
              <a:t>отложение накипи (для водяных радиаторов);</a:t>
            </a:r>
          </a:p>
          <a:p>
            <a:pPr lvl="0"/>
            <a:r>
              <a:rPr lang="ru-RU" dirty="0"/>
              <a:t>деформации;</a:t>
            </a:r>
          </a:p>
          <a:p>
            <a:pPr lvl="0"/>
            <a:r>
              <a:rPr lang="ru-RU" dirty="0"/>
              <a:t>разрушение трубок и паяных швов;</a:t>
            </a:r>
          </a:p>
          <a:p>
            <a:pPr lvl="0"/>
            <a:r>
              <a:rPr lang="ru-RU" dirty="0"/>
              <a:t>трещины в бачках.</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9</a:t>
            </a:fld>
            <a:endParaRPr lang="ru-RU"/>
          </a:p>
        </p:txBody>
      </p:sp>
    </p:spTree>
    <p:extLst>
      <p:ext uri="{BB962C8B-B14F-4D97-AF65-F5344CB8AC3E}">
        <p14:creationId xmlns:p14="http://schemas.microsoft.com/office/powerpoint/2010/main" val="48188845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rmal">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rmal">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Термический</Template>
  <TotalTime>887</TotalTime>
  <Words>3190</Words>
  <Application>Microsoft Office PowerPoint</Application>
  <PresentationFormat>Экран (4:3)</PresentationFormat>
  <Paragraphs>134</Paragraphs>
  <Slides>37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37</vt:i4>
      </vt:variant>
    </vt:vector>
  </HeadingPairs>
  <TitlesOfParts>
    <vt:vector size="38" baseType="lpstr">
      <vt:lpstr>Thermal</vt:lpstr>
      <vt:lpstr>РЕМОНТ СБОРОЧНЫХ ЕДИНИЦ И АГРЕГАТОВ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Технология ремонта и сборки автомобилей</dc:title>
  <dc:creator>Лиза</dc:creator>
  <cp:lastModifiedBy>Лиза</cp:lastModifiedBy>
  <cp:revision>35</cp:revision>
  <dcterms:created xsi:type="dcterms:W3CDTF">2013-02-10T13:41:44Z</dcterms:created>
  <dcterms:modified xsi:type="dcterms:W3CDTF">2013-03-12T07:12:08Z</dcterms:modified>
</cp:coreProperties>
</file>